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09" r:id="rId4"/>
  </p:sldMasterIdLst>
  <p:notesMasterIdLst>
    <p:notesMasterId r:id="rId22"/>
  </p:notesMasterIdLst>
  <p:sldIdLst>
    <p:sldId id="2147482906" r:id="rId5"/>
    <p:sldId id="2880" r:id="rId6"/>
    <p:sldId id="963" r:id="rId7"/>
    <p:sldId id="977" r:id="rId8"/>
    <p:sldId id="2886" r:id="rId9"/>
    <p:sldId id="2887" r:id="rId10"/>
    <p:sldId id="1089" r:id="rId11"/>
    <p:sldId id="2888" r:id="rId12"/>
    <p:sldId id="2147482904" r:id="rId13"/>
    <p:sldId id="2147471258" r:id="rId14"/>
    <p:sldId id="2147471259" r:id="rId15"/>
    <p:sldId id="2147482903" r:id="rId16"/>
    <p:sldId id="2147471257" r:id="rId17"/>
    <p:sldId id="2147482905" r:id="rId18"/>
    <p:sldId id="2917" r:id="rId19"/>
    <p:sldId id="2893" r:id="rId20"/>
    <p:sldId id="2916" r:id="rId21"/>
  </p:sldIdLst>
  <p:sldSz cx="9144000" cy="5143500" type="screen16x9"/>
  <p:notesSz cx="6858000" cy="9144000"/>
  <p:embeddedFontLst>
    <p:embeddedFont>
      <p:font typeface="Bebas Neue" panose="020B0606020202050201" pitchFamily="34" charset="0"/>
      <p:regular r:id="rId23"/>
    </p:embeddedFon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Overpass" panose="020B0604020202020204" charset="0"/>
      <p:regular r:id="rId28"/>
      <p:bold r:id="rId29"/>
      <p:italic r:id="rId30"/>
      <p:boldItalic r:id="rId31"/>
    </p:embeddedFont>
    <p:embeddedFont>
      <p:font typeface="Wingdings 2" panose="05020102010507070707" pitchFamily="18" charset="2"/>
      <p:regular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231A"/>
    <a:srgbClr val="EAAA00"/>
    <a:srgbClr val="545859"/>
    <a:srgbClr val="F0682A"/>
    <a:srgbClr val="1759A9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3BDE7F-B0BA-4722-B5CF-289B026F394E}" v="55" dt="2026-05-04T18:50:41.560"/>
  </p1510:revLst>
</p1510:revInfo>
</file>

<file path=ppt/tableStyles.xml><?xml version="1.0" encoding="utf-8"?>
<a:tblStyleLst xmlns:a="http://schemas.openxmlformats.org/drawingml/2006/main" def="{14ADB131-D122-4D27-8CA9-313A86CA96B4}">
  <a:tblStyle styleId="{14ADB131-D122-4D27-8CA9-313A86CA96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1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B293F13-F2D0-40FF-9705-0BEFB77F05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361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28234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Moving on to our </a:t>
            </a:r>
            <a:r>
              <a:rPr lang="en-US" sz="1100" b="1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PrepRite</a:t>
            </a:r>
            <a:r>
              <a:rPr lang="en-U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by Everidge blast chillers! they turn cold storage into a tool for protecting flavor and streamlining production.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Designed to be simple for staff to use, it helps kitchens preserve freshness, support food safety, and deliver consistent results — giving dealers a clear advantage in high‑volume and make‑ahead operations.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32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>
                <a:latin typeface="Arial" panose="020B0604020202020204" pitchFamily="34" charset="0"/>
                <a:cs typeface="Arial" panose="020B0604020202020204" pitchFamily="34" charset="0"/>
              </a:rPr>
              <a:t>Models range from modular walk-ins to countertop, undercounter, and standalone models to meet the desired capacities of any kitchen.</a:t>
            </a: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“The important takeaway: there’s a right size for the job — and we can support sizing conversations.”</a:t>
            </a:r>
            <a:endParaRPr lang="en-US" sz="11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200" b="1">
              <a:solidFill>
                <a:srgbClr val="545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200" b="0" i="0" u="none" strike="noStrike" cap="none">
              <a:solidFill>
                <a:srgbClr val="000000"/>
              </a:solidFill>
              <a:effectLst/>
              <a:latin typeface="Arial"/>
              <a:cs typeface="Arial"/>
              <a:sym typeface="Arial"/>
            </a:endParaRPr>
          </a:p>
          <a:p>
            <a:pPr marL="15875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Everidge offers the Best value in blast Chillers with great performance and features at a great price. </a:t>
            </a:r>
          </a:p>
          <a:p>
            <a:pPr marL="0" indent="0">
              <a:buNone/>
            </a:pPr>
            <a:endParaRPr lang="en-US" sz="1200" b="1">
              <a:solidFill>
                <a:srgbClr val="545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b="1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Most Blast Chillers</a:t>
            </a:r>
          </a:p>
          <a:p>
            <a:r>
              <a:rPr lang="en-US" sz="1100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chill food down from 160°F to 37°F, it</a:t>
            </a:r>
            <a:r>
              <a:rPr lang="en-US" sz="1100" b="1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cooling hot food down to 160°F before you can start blast chilling</a:t>
            </a:r>
          </a:p>
          <a:p>
            <a:pPr marL="0" indent="0">
              <a:buNone/>
            </a:pPr>
            <a:endParaRPr lang="en-US" sz="1100">
              <a:solidFill>
                <a:srgbClr val="545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200" b="1" err="1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PrepRite’s</a:t>
            </a:r>
            <a:r>
              <a:rPr lang="en-US" sz="1200" b="1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PBF4.0, 5.0, 7.0, 12.0, 15.0, &amp; 20.1 Blast Chillers</a:t>
            </a:r>
          </a:p>
          <a:p>
            <a:r>
              <a:rPr lang="en-US" sz="1100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chill food down from 194F to 37F in 90 minutes</a:t>
            </a:r>
          </a:p>
          <a:p>
            <a:r>
              <a:rPr lang="en-US" sz="1100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less step for operators that also saves precious time</a:t>
            </a:r>
          </a:p>
          <a:p>
            <a:r>
              <a:rPr lang="en-US" sz="1100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Universal pan slides can be used for sheet pans or hotel pans </a:t>
            </a:r>
            <a:endParaRPr lang="en-US" sz="1050">
              <a:solidFill>
                <a:srgbClr val="545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55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F9A57-1F2B-A1E1-0EE9-9C053CAE9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A2674A-4482-4219-6DD1-76CFA5C5A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8B8CBA-CDA6-33C8-66B7-5413587E4E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“The 20.1 is our most popular model.</a:t>
            </a:r>
          </a:p>
          <a:p>
            <a:pPr fontAlgn="t"/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fontAlgn="t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It offers full single-cart capacity, intuitive controls, cloud-based HACCP retrieval, and separate probe alarms — all designed with chefs in mind.”</a:t>
            </a:r>
          </a:p>
          <a:p>
            <a:pPr lvl="1"/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097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US" sz="1100" b="0" i="0" u="none" strike="noStrike" cap="none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PrepRite’s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modular blast chiller</a:t>
            </a:r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systems are designed for larger operations that need higher capacity, flexibility in layout, and consistency across multiple projects.”</a:t>
            </a:r>
          </a:p>
          <a:p>
            <a:pPr fontAlgn="t"/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fontAlgn="t"/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fontAlgn="t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“The modular design allows us to scale chilling capacity to the operation — whether that’s adding evaporator sections, configuring airflow, or integrating into an existing space — without overcomplicating installation.”</a:t>
            </a:r>
          </a:p>
          <a:p>
            <a:pPr fontAlgn="t"/>
            <a:endParaRPr lang="en-US" sz="1100" b="0" i="0" u="none" strike="noStrike" cap="none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fontAlgn="t"/>
            <a:r>
              <a:rPr lang="en-US" sz="1100" b="0" i="0" u="none" strike="noStrike" cap="none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“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602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>
              <a:spcBef>
                <a:spcPts val="90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</a:rPr>
              <a:t>Most Blast Chillers</a:t>
            </a:r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Calibri"/>
            </a:endParaRPr>
          </a:p>
          <a:p>
            <a:pPr marL="171450" indent="-171450">
              <a:spcBef>
                <a:spcPts val="800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Can chill food down from 160°F to 37°F in 90 minutes</a:t>
            </a:r>
          </a:p>
          <a:p>
            <a:pPr marL="171450" indent="-171450">
              <a:lnSpc>
                <a:spcPts val="1638"/>
              </a:lnSpc>
              <a:spcBef>
                <a:spcPts val="1013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Requires cooling hot food down to 160°F before blast chilling</a:t>
            </a:r>
          </a:p>
          <a:p>
            <a:pPr marL="171450" indent="-171450">
              <a:spcBef>
                <a:spcPts val="788"/>
              </a:spcBef>
              <a:spcAft>
                <a:spcPct val="0"/>
              </a:spcAft>
              <a:buBlip>
                <a:blip r:embed="rId3"/>
              </a:buBlip>
            </a:pP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</a:rPr>
              <a:t>Additional wire racks for hotel pan accommodation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22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>
          <a:extLst>
            <a:ext uri="{FF2B5EF4-FFF2-40B4-BE49-F238E27FC236}">
              <a16:creationId xmlns:a16="http://schemas.microsoft.com/office/drawing/2014/main" id="{C158D442-9BE0-850B-68E4-3E9B5C378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9:notes">
            <a:extLst>
              <a:ext uri="{FF2B5EF4-FFF2-40B4-BE49-F238E27FC236}">
                <a16:creationId xmlns:a16="http://schemas.microsoft.com/office/drawing/2014/main" id="{038EA008-C35E-C1BB-7AC1-5BFB2A2027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9:notes">
            <a:extLst>
              <a:ext uri="{FF2B5EF4-FFF2-40B4-BE49-F238E27FC236}">
                <a16:creationId xmlns:a16="http://schemas.microsoft.com/office/drawing/2014/main" id="{C49A13A0-7EB5-8D3C-EBB4-675C7772656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44921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9"/>
          <p:cNvSpPr/>
          <p:nvPr/>
        </p:nvSpPr>
        <p:spPr>
          <a:xfrm>
            <a:off x="12520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59"/>
          <p:cNvSpPr/>
          <p:nvPr/>
        </p:nvSpPr>
        <p:spPr>
          <a:xfrm>
            <a:off x="2662900" y="1745225"/>
            <a:ext cx="3865500" cy="3461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59"/>
          <p:cNvSpPr txBox="1">
            <a:spLocks noGrp="1"/>
          </p:cNvSpPr>
          <p:nvPr>
            <p:ph type="title"/>
          </p:nvPr>
        </p:nvSpPr>
        <p:spPr>
          <a:xfrm>
            <a:off x="2680525" y="663091"/>
            <a:ext cx="3834300" cy="103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8000"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7" name="Google Shape;437;p59"/>
          <p:cNvSpPr txBox="1">
            <a:spLocks noGrp="1"/>
          </p:cNvSpPr>
          <p:nvPr>
            <p:ph type="subTitle" idx="1"/>
          </p:nvPr>
        </p:nvSpPr>
        <p:spPr>
          <a:xfrm>
            <a:off x="2773100" y="1898029"/>
            <a:ext cx="3571500" cy="12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  <a:latin typeface="+mj-lt"/>
                <a:ea typeface="Overpass Light"/>
                <a:cs typeface="Overpass Light"/>
                <a:sym typeface="Overpass Ligh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cxnSp>
        <p:nvCxnSpPr>
          <p:cNvPr id="438" name="Google Shape;438;p59"/>
          <p:cNvCxnSpPr/>
          <p:nvPr/>
        </p:nvCxnSpPr>
        <p:spPr>
          <a:xfrm>
            <a:off x="2661313" y="5037300"/>
            <a:ext cx="38727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Picture 1" descr="A black and yellow text&#10;&#10;Description automatically generated">
            <a:extLst>
              <a:ext uri="{FF2B5EF4-FFF2-40B4-BE49-F238E27FC236}">
                <a16:creationId xmlns:a16="http://schemas.microsoft.com/office/drawing/2014/main" id="{25A8FA54-098B-4BD7-7B67-5FA04CBF482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0306" y="4718346"/>
            <a:ext cx="960290" cy="2179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2_2_1_1"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61"/>
          <p:cNvSpPr/>
          <p:nvPr/>
        </p:nvSpPr>
        <p:spPr>
          <a:xfrm>
            <a:off x="101550" y="106200"/>
            <a:ext cx="8940900" cy="49311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61"/>
          <p:cNvSpPr txBox="1">
            <a:spLocks noGrp="1"/>
          </p:cNvSpPr>
          <p:nvPr>
            <p:ph type="subTitle" idx="1"/>
          </p:nvPr>
        </p:nvSpPr>
        <p:spPr>
          <a:xfrm>
            <a:off x="2844037" y="173833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+mj-lt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4" name="Google Shape;444;p61"/>
          <p:cNvSpPr txBox="1">
            <a:spLocks noGrp="1"/>
          </p:cNvSpPr>
          <p:nvPr>
            <p:ph type="subTitle" idx="2"/>
          </p:nvPr>
        </p:nvSpPr>
        <p:spPr>
          <a:xfrm>
            <a:off x="766875" y="2110195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+mj-l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5" name="Google Shape;445;p61"/>
          <p:cNvSpPr txBox="1">
            <a:spLocks noGrp="1"/>
          </p:cNvSpPr>
          <p:nvPr>
            <p:ph type="subTitle" idx="3"/>
          </p:nvPr>
        </p:nvSpPr>
        <p:spPr>
          <a:xfrm>
            <a:off x="766887" y="1738347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+mj-lt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6" name="Google Shape;446;p61"/>
          <p:cNvSpPr txBox="1">
            <a:spLocks noGrp="1"/>
          </p:cNvSpPr>
          <p:nvPr>
            <p:ph type="subTitle" idx="4"/>
          </p:nvPr>
        </p:nvSpPr>
        <p:spPr>
          <a:xfrm>
            <a:off x="2844025" y="2109968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+mj-l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7" name="Google Shape;447;p61"/>
          <p:cNvSpPr txBox="1">
            <a:spLocks noGrp="1"/>
          </p:cNvSpPr>
          <p:nvPr>
            <p:ph type="subTitle" idx="5"/>
          </p:nvPr>
        </p:nvSpPr>
        <p:spPr>
          <a:xfrm>
            <a:off x="4919363" y="173834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+mj-lt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48" name="Google Shape;448;p61"/>
          <p:cNvSpPr txBox="1">
            <a:spLocks noGrp="1"/>
          </p:cNvSpPr>
          <p:nvPr>
            <p:ph type="subTitle" idx="6"/>
          </p:nvPr>
        </p:nvSpPr>
        <p:spPr>
          <a:xfrm>
            <a:off x="6996513" y="2107626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+mj-l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49" name="Google Shape;449;p61"/>
          <p:cNvSpPr txBox="1">
            <a:spLocks noGrp="1"/>
          </p:cNvSpPr>
          <p:nvPr>
            <p:ph type="subTitle" idx="7"/>
          </p:nvPr>
        </p:nvSpPr>
        <p:spPr>
          <a:xfrm>
            <a:off x="6996513" y="1738336"/>
            <a:ext cx="1378800" cy="30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 b="1">
                <a:solidFill>
                  <a:schemeClr val="lt1"/>
                </a:solidFill>
                <a:latin typeface="+mj-lt"/>
                <a:ea typeface="Bebas Neue"/>
                <a:cs typeface="Bebas Neue"/>
                <a:sym typeface="Bebas Neu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50" name="Google Shape;450;p61"/>
          <p:cNvSpPr txBox="1">
            <a:spLocks noGrp="1"/>
          </p:cNvSpPr>
          <p:nvPr>
            <p:ph type="subTitle" idx="8"/>
          </p:nvPr>
        </p:nvSpPr>
        <p:spPr>
          <a:xfrm>
            <a:off x="4919363" y="2109457"/>
            <a:ext cx="1380600" cy="43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  <a:latin typeface="+mj-lt"/>
                <a:ea typeface="Overpass Light"/>
                <a:cs typeface="Overpass Light"/>
                <a:sym typeface="Overpass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pic>
        <p:nvPicPr>
          <p:cNvPr id="2" name="Picture 1" descr="A black and yellow text&#10;&#10;Description automatically generated">
            <a:extLst>
              <a:ext uri="{FF2B5EF4-FFF2-40B4-BE49-F238E27FC236}">
                <a16:creationId xmlns:a16="http://schemas.microsoft.com/office/drawing/2014/main" id="{9DBFE031-ADB3-5A50-FA02-06C3FD1CDD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60306" y="4718346"/>
            <a:ext cx="960290" cy="2179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 userDrawn="1">
  <p:cSld name="1_Background 1">
    <p:bg>
      <p:bgRef idx="1001">
        <a:schemeClr val="bg1"/>
      </p:bgRef>
    </p:bg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1">
            <a:extLst>
              <a:ext uri="{FF2B5EF4-FFF2-40B4-BE49-F238E27FC236}">
                <a16:creationId xmlns:a16="http://schemas.microsoft.com/office/drawing/2014/main" id="{90002E47-055B-C850-B7B8-1F75B22874AA}"/>
              </a:ext>
            </a:extLst>
          </p:cNvPr>
          <p:cNvSpPr/>
          <p:nvPr userDrawn="1"/>
        </p:nvSpPr>
        <p:spPr>
          <a:xfrm rot="5400000">
            <a:off x="1572178" y="-1572180"/>
            <a:ext cx="2133251" cy="5277608"/>
          </a:xfrm>
          <a:prstGeom prst="rtTriangle">
            <a:avLst/>
          </a:prstGeom>
          <a:solidFill>
            <a:srgbClr val="EA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Triangle 4">
            <a:extLst>
              <a:ext uri="{FF2B5EF4-FFF2-40B4-BE49-F238E27FC236}">
                <a16:creationId xmlns:a16="http://schemas.microsoft.com/office/drawing/2014/main" id="{D3C38619-3E9C-8503-A113-E4C9E09F2F76}"/>
              </a:ext>
            </a:extLst>
          </p:cNvPr>
          <p:cNvSpPr/>
          <p:nvPr userDrawn="1"/>
        </p:nvSpPr>
        <p:spPr>
          <a:xfrm rot="16200000">
            <a:off x="7070748" y="3070243"/>
            <a:ext cx="1385608" cy="2760899"/>
          </a:xfrm>
          <a:prstGeom prst="rtTriangle">
            <a:avLst/>
          </a:prstGeom>
          <a:solidFill>
            <a:srgbClr val="EA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2CCB33-39A0-3F01-2216-179C123BEF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13743" y="297007"/>
            <a:ext cx="2460135" cy="558399"/>
          </a:xfrm>
          <a:prstGeom prst="rect">
            <a:avLst/>
          </a:prstGeom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D4732E43-BD49-1D36-F926-18A64141F2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6354" y="1996031"/>
            <a:ext cx="7897146" cy="572700"/>
          </a:xfrm>
        </p:spPr>
        <p:txBody>
          <a:bodyPr/>
          <a:lstStyle>
            <a:lvl1pPr>
              <a:defRPr>
                <a:solidFill>
                  <a:srgbClr val="545859"/>
                </a:solidFill>
                <a:latin typeface="+mj-lt"/>
              </a:defRPr>
            </a:lvl1pPr>
          </a:lstStyle>
          <a:p>
            <a:r>
              <a:rPr lang="en-US"/>
              <a:t>Click to add 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01C5C34-882C-3875-8EFC-91175CF11D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6354" y="3299963"/>
            <a:ext cx="6590301" cy="457925"/>
          </a:xfrm>
        </p:spPr>
        <p:txBody>
          <a:bodyPr/>
          <a:lstStyle>
            <a:lvl1pPr marL="114300" indent="0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  <a:lvl2pPr marL="596900" indent="0">
              <a:buNone/>
              <a:defRPr sz="1800">
                <a:solidFill>
                  <a:srgbClr val="EAAA00"/>
                </a:solidFill>
                <a:latin typeface="Montserrat" panose="00000500000000000000" pitchFamily="2" charset="0"/>
              </a:defRPr>
            </a:lvl2pPr>
            <a:lvl3pPr marL="1054100" indent="0">
              <a:buNone/>
              <a:defRPr>
                <a:solidFill>
                  <a:srgbClr val="EDEDED"/>
                </a:solidFill>
                <a:latin typeface="Montserrat" panose="00000500000000000000" pitchFamily="2" charset="0"/>
              </a:defRPr>
            </a:lvl3pPr>
            <a:lvl4pPr marL="1511300" indent="0">
              <a:buNone/>
              <a:defRPr>
                <a:solidFill>
                  <a:srgbClr val="EDEDED"/>
                </a:solidFill>
                <a:latin typeface="Montserrat" panose="00000500000000000000" pitchFamily="2" charset="0"/>
              </a:defRPr>
            </a:lvl4pPr>
            <a:lvl5pPr>
              <a:defRPr>
                <a:solidFill>
                  <a:srgbClr val="EDEDED"/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Product: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4B236410-86C8-2274-2DBB-CA8FFF17D6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6354" y="3758613"/>
            <a:ext cx="6514101" cy="914400"/>
          </a:xfrm>
        </p:spPr>
        <p:txBody>
          <a:bodyPr/>
          <a:lstStyle>
            <a:lvl1pPr marL="11430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>
              <a:defRPr sz="1800">
                <a:solidFill>
                  <a:srgbClr val="EAAA00"/>
                </a:solidFill>
                <a:latin typeface="Montserrat" panose="00000500000000000000" pitchFamily="2" charset="0"/>
              </a:defRPr>
            </a:lvl2pPr>
            <a:lvl3pPr>
              <a:defRPr sz="1800">
                <a:solidFill>
                  <a:srgbClr val="EAAA00"/>
                </a:solidFill>
                <a:latin typeface="Montserrat" panose="00000500000000000000" pitchFamily="2" charset="0"/>
              </a:defRPr>
            </a:lvl3pPr>
            <a:lvl4pPr>
              <a:defRPr sz="1800">
                <a:solidFill>
                  <a:srgbClr val="EAAA00"/>
                </a:solidFill>
                <a:latin typeface="Montserrat" panose="00000500000000000000" pitchFamily="2" charset="0"/>
              </a:defRPr>
            </a:lvl4pPr>
            <a:lvl5pPr>
              <a:defRPr sz="1800">
                <a:solidFill>
                  <a:srgbClr val="EAAA00"/>
                </a:solidFill>
                <a:latin typeface="Montserrat" panose="00000500000000000000" pitchFamily="2" charset="0"/>
              </a:defRPr>
            </a:lvl5pPr>
          </a:lstStyle>
          <a:p>
            <a:pPr lvl="0"/>
            <a:r>
              <a:rPr lang="en-US"/>
              <a:t>Description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F276743D-D944-020C-E49B-FD866C2C0F0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4038" y="4759325"/>
            <a:ext cx="714375" cy="200025"/>
          </a:xfrm>
        </p:spPr>
        <p:txBody>
          <a:bodyPr/>
          <a:lstStyle>
            <a:lvl1pPr marL="114300" indent="0">
              <a:buNone/>
              <a:defRPr sz="800" b="1">
                <a:solidFill>
                  <a:schemeClr val="bg1"/>
                </a:solidFill>
                <a:latin typeface="+mn-lt"/>
              </a:defRPr>
            </a:lvl1pPr>
            <a:lvl2pPr>
              <a:defRPr sz="800">
                <a:solidFill>
                  <a:srgbClr val="EDEDED"/>
                </a:solidFill>
                <a:latin typeface="+mn-lt"/>
              </a:defRPr>
            </a:lvl2pPr>
            <a:lvl3pPr>
              <a:defRPr sz="800">
                <a:solidFill>
                  <a:srgbClr val="EDEDED"/>
                </a:solidFill>
                <a:latin typeface="+mn-lt"/>
              </a:defRPr>
            </a:lvl3pPr>
            <a:lvl4pPr>
              <a:defRPr sz="800">
                <a:solidFill>
                  <a:srgbClr val="EDEDED"/>
                </a:solidFill>
                <a:latin typeface="+mn-lt"/>
              </a:defRPr>
            </a:lvl4pPr>
            <a:lvl5pPr>
              <a:defRPr sz="800">
                <a:solidFill>
                  <a:srgbClr val="EDEDED"/>
                </a:solidFill>
                <a:latin typeface="+mn-lt"/>
              </a:defRPr>
            </a:lvl5pPr>
          </a:lstStyle>
          <a:p>
            <a:pPr lvl="0"/>
            <a:r>
              <a:rPr lang="en-US"/>
              <a:t>Date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6DBAF-A356-7784-AD71-28322A6CC096}"/>
              </a:ext>
            </a:extLst>
          </p:cNvPr>
          <p:cNvGrpSpPr/>
          <p:nvPr userDrawn="1"/>
        </p:nvGrpSpPr>
        <p:grpSpPr>
          <a:xfrm>
            <a:off x="654311" y="2745904"/>
            <a:ext cx="3600312" cy="264346"/>
            <a:chOff x="654311" y="2745904"/>
            <a:chExt cx="3600312" cy="264346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EF63D391-6292-C7D7-637E-F8219D32C0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4311" y="2745905"/>
              <a:ext cx="2870031" cy="264345"/>
            </a:xfrm>
            <a:prstGeom prst="rect">
              <a:avLst/>
            </a:prstGeom>
          </p:spPr>
        </p:pic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F74147E3-F344-B318-10AC-9541114CC5E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592" y="2745904"/>
              <a:ext cx="2870031" cy="2643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16102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1FEFF981-642E-9DC6-BA84-907F3F497572}"/>
              </a:ext>
            </a:extLst>
          </p:cNvPr>
          <p:cNvGrpSpPr/>
          <p:nvPr userDrawn="1"/>
        </p:nvGrpSpPr>
        <p:grpSpPr>
          <a:xfrm>
            <a:off x="223403" y="181064"/>
            <a:ext cx="6863016" cy="353449"/>
            <a:chOff x="223403" y="4398187"/>
            <a:chExt cx="6863016" cy="35344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04C8095-5297-51F7-9694-5A3D12BE5B13}"/>
                </a:ext>
              </a:extLst>
            </p:cNvPr>
            <p:cNvGrpSpPr/>
            <p:nvPr userDrawn="1"/>
          </p:nvGrpSpPr>
          <p:grpSpPr>
            <a:xfrm>
              <a:off x="223403" y="4398188"/>
              <a:ext cx="4813854" cy="353448"/>
              <a:chOff x="654311" y="2745904"/>
              <a:chExt cx="3600312" cy="264346"/>
            </a:xfrm>
          </p:grpSpPr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50ED4659-EAC3-804A-3525-A7B845EEB000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54311" y="2745905"/>
                <a:ext cx="2870031" cy="264345"/>
              </a:xfrm>
              <a:prstGeom prst="rect">
                <a:avLst/>
              </a:prstGeom>
            </p:spPr>
          </p:pic>
          <p:pic>
            <p:nvPicPr>
              <p:cNvPr id="9" name="Graphic 8">
                <a:extLst>
                  <a:ext uri="{FF2B5EF4-FFF2-40B4-BE49-F238E27FC236}">
                    <a16:creationId xmlns:a16="http://schemas.microsoft.com/office/drawing/2014/main" id="{974220A5-DD1D-B4AC-73C4-F28823E57C3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84592" y="2745904"/>
                <a:ext cx="2870031" cy="264345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D4F5B6B-DC83-1228-0DD6-99F5E377201D}"/>
                </a:ext>
              </a:extLst>
            </p:cNvPr>
            <p:cNvGrpSpPr/>
            <p:nvPr userDrawn="1"/>
          </p:nvGrpSpPr>
          <p:grpSpPr>
            <a:xfrm>
              <a:off x="2272565" y="4398187"/>
              <a:ext cx="4813854" cy="353448"/>
              <a:chOff x="654311" y="2745904"/>
              <a:chExt cx="3600312" cy="264346"/>
            </a:xfrm>
          </p:grpSpPr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6CF94F71-C69B-00FF-DC7D-11328EE7B16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54311" y="2745905"/>
                <a:ext cx="2870031" cy="264345"/>
              </a:xfrm>
              <a:prstGeom prst="rect">
                <a:avLst/>
              </a:prstGeom>
            </p:spPr>
          </p:pic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BA81948C-6D8A-4F76-1E7A-ED4B4A2A06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384592" y="2745904"/>
                <a:ext cx="2870031" cy="264345"/>
              </a:xfrm>
              <a:prstGeom prst="rect">
                <a:avLst/>
              </a:prstGeom>
            </p:spPr>
          </p:pic>
        </p:grpSp>
      </p:grpSp>
      <p:pic>
        <p:nvPicPr>
          <p:cNvPr id="3" name="Picture 2" descr="A black and yellow text&#10;&#10;Description automatically generated">
            <a:extLst>
              <a:ext uri="{FF2B5EF4-FFF2-40B4-BE49-F238E27FC236}">
                <a16:creationId xmlns:a16="http://schemas.microsoft.com/office/drawing/2014/main" id="{2B133761-2781-F647-05C0-9B7461B1BF9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183583" y="171136"/>
            <a:ext cx="1737014" cy="394266"/>
          </a:xfrm>
          <a:prstGeom prst="rect">
            <a:avLst/>
          </a:prstGeom>
        </p:spPr>
      </p:pic>
      <p:sp>
        <p:nvSpPr>
          <p:cNvPr id="57" name="Picture Placeholder 56">
            <a:extLst>
              <a:ext uri="{FF2B5EF4-FFF2-40B4-BE49-F238E27FC236}">
                <a16:creationId xmlns:a16="http://schemas.microsoft.com/office/drawing/2014/main" id="{55B4DB9A-786D-3C96-BC65-6F4C8D4E626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3405" y="745310"/>
            <a:ext cx="8696325" cy="4191000"/>
          </a:xfrm>
        </p:spPr>
        <p:txBody>
          <a:bodyPr/>
          <a:lstStyle>
            <a:lvl1pPr marL="114300" indent="0">
              <a:buNone/>
              <a:defRPr>
                <a:latin typeface="+mn-lt"/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61" name="Google Shape;243;p42">
            <a:extLst>
              <a:ext uri="{FF2B5EF4-FFF2-40B4-BE49-F238E27FC236}">
                <a16:creationId xmlns:a16="http://schemas.microsoft.com/office/drawing/2014/main" id="{5FD4DE14-5208-9BB2-8BE3-03105185BC5C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932934" y="225096"/>
            <a:ext cx="5693095" cy="29088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300"/>
              <a:buNone/>
              <a:defRPr sz="1800">
                <a:solidFill>
                  <a:schemeClr val="tx1"/>
                </a:solidFill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r>
              <a:rPr lang="en-US"/>
              <a:t>Click to add Title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48799295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userDrawn="1">
  <p:cSld name="1_Blank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C0C502-49BD-9ADA-154A-801544B073F2}"/>
              </a:ext>
            </a:extLst>
          </p:cNvPr>
          <p:cNvSpPr/>
          <p:nvPr userDrawn="1"/>
        </p:nvSpPr>
        <p:spPr>
          <a:xfrm rot="16200000">
            <a:off x="7070747" y="3077173"/>
            <a:ext cx="1385608" cy="2760899"/>
          </a:xfrm>
          <a:prstGeom prst="rtTriangle">
            <a:avLst/>
          </a:prstGeom>
          <a:solidFill>
            <a:srgbClr val="EA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7">
            <a:extLst>
              <a:ext uri="{FF2B5EF4-FFF2-40B4-BE49-F238E27FC236}">
                <a16:creationId xmlns:a16="http://schemas.microsoft.com/office/drawing/2014/main" id="{8B11E92D-391E-AE84-BC1E-2AF2DEDF7E8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74038" y="4759325"/>
            <a:ext cx="714375" cy="200025"/>
          </a:xfrm>
        </p:spPr>
        <p:txBody>
          <a:bodyPr/>
          <a:lstStyle>
            <a:lvl1pPr marL="114300" indent="0" algn="r">
              <a:buNone/>
              <a:defRPr sz="800" b="1">
                <a:solidFill>
                  <a:schemeClr val="bg1"/>
                </a:solidFill>
                <a:latin typeface="+mn-lt"/>
              </a:defRPr>
            </a:lvl1pPr>
            <a:lvl2pPr>
              <a:defRPr sz="800">
                <a:solidFill>
                  <a:srgbClr val="EDEDED"/>
                </a:solidFill>
                <a:latin typeface="+mn-lt"/>
              </a:defRPr>
            </a:lvl2pPr>
            <a:lvl3pPr>
              <a:defRPr sz="800">
                <a:solidFill>
                  <a:srgbClr val="EDEDED"/>
                </a:solidFill>
                <a:latin typeface="+mn-lt"/>
              </a:defRPr>
            </a:lvl3pPr>
            <a:lvl4pPr>
              <a:defRPr sz="800">
                <a:solidFill>
                  <a:srgbClr val="EDEDED"/>
                </a:solidFill>
                <a:latin typeface="+mn-lt"/>
              </a:defRPr>
            </a:lvl4pPr>
            <a:lvl5pPr>
              <a:defRPr sz="800">
                <a:solidFill>
                  <a:srgbClr val="EDEDED"/>
                </a:solidFill>
                <a:latin typeface="+mn-lt"/>
              </a:defRPr>
            </a:lvl5pPr>
          </a:lstStyle>
          <a:p>
            <a:pPr lvl="0"/>
            <a:fld id="{0668FAC9-731E-479E-A358-8994AA40DF9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black and yellow text&#10;&#10;Description automatically generated">
            <a:extLst>
              <a:ext uri="{FF2B5EF4-FFF2-40B4-BE49-F238E27FC236}">
                <a16:creationId xmlns:a16="http://schemas.microsoft.com/office/drawing/2014/main" id="{7EBB23CA-4953-E043-32F5-B4606F06CD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4128" y="4597462"/>
            <a:ext cx="1737014" cy="39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22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g object 17">
            <a:extLst>
              <a:ext uri="{FF2B5EF4-FFF2-40B4-BE49-F238E27FC236}">
                <a16:creationId xmlns:a16="http://schemas.microsoft.com/office/drawing/2014/main" id="{1DFC5161-594F-138A-F117-845455189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176213"/>
            <a:ext cx="1727200" cy="37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2">
            <a:extLst>
              <a:ext uri="{FF2B5EF4-FFF2-40B4-BE49-F238E27FC236}">
                <a16:creationId xmlns:a16="http://schemas.microsoft.com/office/drawing/2014/main" id="{A011FCA7-CD16-3469-C140-B0DC44D4B6F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BFC0A7A0-EF88-3696-3325-80E3C73A0D92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7AE4942-5D84-4CA1-AC1B-DA067476220C}" type="datetimeFigureOut">
              <a:rPr lang="en-US" altLang="en-US"/>
              <a:pPr/>
              <a:t>7/8/2026</a:t>
            </a:fld>
            <a:endParaRPr lang="en-US" altLang="en-US"/>
          </a:p>
        </p:txBody>
      </p:sp>
      <p:sp>
        <p:nvSpPr>
          <p:cNvPr id="6" name="Holder 4">
            <a:extLst>
              <a:ext uri="{FF2B5EF4-FFF2-40B4-BE49-F238E27FC236}">
                <a16:creationId xmlns:a16="http://schemas.microsoft.com/office/drawing/2014/main" id="{87486D42-F351-43BF-EBB9-DF3717E46B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8D971D-B6F9-41B9-8E3E-4ACE13C653E0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7F71B7E-9E4E-2E5A-B44E-48A47677EDF3}"/>
              </a:ext>
            </a:extLst>
          </p:cNvPr>
          <p:cNvGrpSpPr/>
          <p:nvPr userDrawn="1"/>
        </p:nvGrpSpPr>
        <p:grpSpPr>
          <a:xfrm>
            <a:off x="223403" y="181064"/>
            <a:ext cx="6863016" cy="353449"/>
            <a:chOff x="223403" y="4398187"/>
            <a:chExt cx="6863016" cy="35344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14DDE639-C41B-37A6-9000-59F8BD231095}"/>
                </a:ext>
              </a:extLst>
            </p:cNvPr>
            <p:cNvGrpSpPr/>
            <p:nvPr userDrawn="1"/>
          </p:nvGrpSpPr>
          <p:grpSpPr>
            <a:xfrm>
              <a:off x="223403" y="4398188"/>
              <a:ext cx="4813854" cy="353448"/>
              <a:chOff x="654311" y="2745904"/>
              <a:chExt cx="3600312" cy="264346"/>
            </a:xfrm>
          </p:grpSpPr>
          <p:pic>
            <p:nvPicPr>
              <p:cNvPr id="12" name="Graphic 11">
                <a:extLst>
                  <a:ext uri="{FF2B5EF4-FFF2-40B4-BE49-F238E27FC236}">
                    <a16:creationId xmlns:a16="http://schemas.microsoft.com/office/drawing/2014/main" id="{F2EE8412-8D85-86FB-9F9A-837D4CB508F4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54311" y="2745905"/>
                <a:ext cx="2870031" cy="264345"/>
              </a:xfrm>
              <a:prstGeom prst="rect">
                <a:avLst/>
              </a:prstGeom>
            </p:spPr>
          </p:pic>
          <p:pic>
            <p:nvPicPr>
              <p:cNvPr id="13" name="Graphic 12">
                <a:extLst>
                  <a:ext uri="{FF2B5EF4-FFF2-40B4-BE49-F238E27FC236}">
                    <a16:creationId xmlns:a16="http://schemas.microsoft.com/office/drawing/2014/main" id="{CF4FCA65-5244-AA93-FEC0-196824B7400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84592" y="2745904"/>
                <a:ext cx="2870031" cy="264345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C7388FD-407C-FBCA-1E98-9B25B3CBD475}"/>
                </a:ext>
              </a:extLst>
            </p:cNvPr>
            <p:cNvGrpSpPr/>
            <p:nvPr userDrawn="1"/>
          </p:nvGrpSpPr>
          <p:grpSpPr>
            <a:xfrm>
              <a:off x="2272565" y="4398187"/>
              <a:ext cx="4813854" cy="353448"/>
              <a:chOff x="654311" y="2745904"/>
              <a:chExt cx="3600312" cy="264346"/>
            </a:xfrm>
          </p:grpSpPr>
          <p:pic>
            <p:nvPicPr>
              <p:cNvPr id="10" name="Graphic 9">
                <a:extLst>
                  <a:ext uri="{FF2B5EF4-FFF2-40B4-BE49-F238E27FC236}">
                    <a16:creationId xmlns:a16="http://schemas.microsoft.com/office/drawing/2014/main" id="{AB847DEE-3F65-E225-B76D-51732D459F3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654311" y="2745905"/>
                <a:ext cx="2870031" cy="264345"/>
              </a:xfrm>
              <a:prstGeom prst="rect">
                <a:avLst/>
              </a:prstGeom>
            </p:spPr>
          </p:pic>
          <p:pic>
            <p:nvPicPr>
              <p:cNvPr id="11" name="Graphic 10">
                <a:extLst>
                  <a:ext uri="{FF2B5EF4-FFF2-40B4-BE49-F238E27FC236}">
                    <a16:creationId xmlns:a16="http://schemas.microsoft.com/office/drawing/2014/main" id="{F3A203B8-B6B5-93FC-51F9-0E09D6CDBCF8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84592" y="2745904"/>
                <a:ext cx="2870031" cy="26434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27468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34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Font typeface="Bebas Neue"/>
              <a:buNone/>
              <a:defRPr sz="4300" b="1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34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Char char="●"/>
              <a:defRPr sz="1800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verpass"/>
              <a:buChar char="■"/>
              <a:defRPr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705" r:id="rId2"/>
    <p:sldLayoutId id="2147483707" r:id="rId3"/>
    <p:sldLayoutId id="2147483712" r:id="rId4"/>
    <p:sldLayoutId id="2147483714" r:id="rId5"/>
    <p:sldLayoutId id="2147483716" r:id="rId6"/>
    <p:sldLayoutId id="2147483718" r:id="rId7"/>
  </p:sldLayoutIdLst>
  <p:transition spd="slow">
    <p:push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545859"/>
          </a:solidFill>
          <a:latin typeface="Montserrat" pitchFamily="2" charset="0"/>
          <a:ea typeface="Montserrat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545859"/>
          </a:solidFill>
          <a:latin typeface="Montserrat" pitchFamily="2" charset="0"/>
          <a:ea typeface="Montserrat" pitchFamily="2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9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0.emf"/><Relationship Id="rId10" Type="http://schemas.openxmlformats.org/officeDocument/2006/relationships/image" Target="../media/image43.svg"/><Relationship Id="rId4" Type="http://schemas.openxmlformats.org/officeDocument/2006/relationships/image" Target="../media/image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7539F-DC13-9939-1ABC-BC836FC44B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Blast Chillers and Shock Freezers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EA22B7-5585-2300-7831-3031399225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An overview of blast chiller offerings, including self-contained and modular units, with a look at the latest next-generation updates.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19F93E-6C15-5843-A6EA-EC0C2C2484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45913" y="1843537"/>
            <a:ext cx="2774181" cy="73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57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D87AB-858B-E722-5204-F87035C78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food on a table&#10;&#10;Description automatically generated">
            <a:extLst>
              <a:ext uri="{FF2B5EF4-FFF2-40B4-BE49-F238E27FC236}">
                <a16:creationId xmlns:a16="http://schemas.microsoft.com/office/drawing/2014/main" id="{0F4D77DA-DD46-EBB2-75B6-DDFE157C776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881" r="14099" b="6957"/>
          <a:stretch>
            <a:fillRect/>
          </a:stretch>
        </p:blipFill>
        <p:spPr>
          <a:xfrm>
            <a:off x="3291793" y="365491"/>
            <a:ext cx="2560414" cy="1706943"/>
          </a:xfrm>
          <a:prstGeom prst="rect">
            <a:avLst/>
          </a:prstGeom>
          <a:ln>
            <a:solidFill>
              <a:srgbClr val="545859"/>
            </a:solidFill>
          </a:ln>
        </p:spPr>
      </p:pic>
      <p:pic>
        <p:nvPicPr>
          <p:cNvPr id="5" name="Picture 4" descr="A group of chocolates&#10;&#10;Description automatically generated">
            <a:extLst>
              <a:ext uri="{FF2B5EF4-FFF2-40B4-BE49-F238E27FC236}">
                <a16:creationId xmlns:a16="http://schemas.microsoft.com/office/drawing/2014/main" id="{B97A8658-63AF-1C80-D371-28CD7BB37A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327"/>
          <a:stretch>
            <a:fillRect/>
          </a:stretch>
        </p:blipFill>
        <p:spPr>
          <a:xfrm>
            <a:off x="598608" y="2182963"/>
            <a:ext cx="2560414" cy="1667222"/>
          </a:xfrm>
          <a:prstGeom prst="rect">
            <a:avLst/>
          </a:prstGeom>
          <a:ln>
            <a:solidFill>
              <a:srgbClr val="545859"/>
            </a:solidFill>
          </a:ln>
        </p:spPr>
      </p:pic>
      <p:pic>
        <p:nvPicPr>
          <p:cNvPr id="7" name="Picture 6" descr="A pile of croissants&#10;&#10;Description automatically generated">
            <a:extLst>
              <a:ext uri="{FF2B5EF4-FFF2-40B4-BE49-F238E27FC236}">
                <a16:creationId xmlns:a16="http://schemas.microsoft.com/office/drawing/2014/main" id="{0E3D88A5-4364-481E-3E6E-67268A0F0A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608" y="365492"/>
            <a:ext cx="2560414" cy="1706943"/>
          </a:xfrm>
          <a:prstGeom prst="rect">
            <a:avLst/>
          </a:prstGeom>
          <a:ln>
            <a:solidFill>
              <a:srgbClr val="545859"/>
            </a:solidFill>
          </a:ln>
        </p:spPr>
      </p:pic>
      <p:pic>
        <p:nvPicPr>
          <p:cNvPr id="8" name="Picture 7" descr="A close up of a burger&#10;&#10;Description automatically generated">
            <a:extLst>
              <a:ext uri="{FF2B5EF4-FFF2-40B4-BE49-F238E27FC236}">
                <a16:creationId xmlns:a16="http://schemas.microsoft.com/office/drawing/2014/main" id="{95582508-6992-169A-70D5-22439DD784E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018" t="10412" r="13848" b="16639"/>
          <a:stretch>
            <a:fillRect/>
          </a:stretch>
        </p:blipFill>
        <p:spPr>
          <a:xfrm>
            <a:off x="5990143" y="365491"/>
            <a:ext cx="2555249" cy="1699182"/>
          </a:xfrm>
          <a:prstGeom prst="rect">
            <a:avLst/>
          </a:prstGeom>
          <a:ln>
            <a:solidFill>
              <a:srgbClr val="545859"/>
            </a:solidFill>
          </a:ln>
        </p:spPr>
      </p:pic>
      <p:pic>
        <p:nvPicPr>
          <p:cNvPr id="9" name="Picture 8" descr="A plate of food on a table&#10;&#10;Description automatically generated">
            <a:extLst>
              <a:ext uri="{FF2B5EF4-FFF2-40B4-BE49-F238E27FC236}">
                <a16:creationId xmlns:a16="http://schemas.microsoft.com/office/drawing/2014/main" id="{0CFA2E3E-6661-EFC8-C51F-9089B7D6364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822" b="7822"/>
          <a:stretch/>
        </p:blipFill>
        <p:spPr>
          <a:xfrm>
            <a:off x="3291793" y="2181820"/>
            <a:ext cx="2560414" cy="1668365"/>
          </a:xfrm>
          <a:prstGeom prst="rect">
            <a:avLst/>
          </a:prstGeom>
          <a:ln>
            <a:solidFill>
              <a:srgbClr val="545859"/>
            </a:solidFill>
          </a:ln>
        </p:spPr>
      </p:pic>
      <p:pic>
        <p:nvPicPr>
          <p:cNvPr id="10" name="Picture 9" descr="A close-up of several bags of food&#10;&#10;Description automatically generated">
            <a:extLst>
              <a:ext uri="{FF2B5EF4-FFF2-40B4-BE49-F238E27FC236}">
                <a16:creationId xmlns:a16="http://schemas.microsoft.com/office/drawing/2014/main" id="{7BADA9F8-B1BF-7199-68C1-956A382A3A3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23112" b="24917"/>
          <a:stretch/>
        </p:blipFill>
        <p:spPr>
          <a:xfrm>
            <a:off x="5984977" y="2182210"/>
            <a:ext cx="2560415" cy="1668366"/>
          </a:xfrm>
          <a:prstGeom prst="rect">
            <a:avLst/>
          </a:prstGeom>
          <a:ln>
            <a:solidFill>
              <a:srgbClr val="545859"/>
            </a:solidFill>
          </a:ln>
        </p:spPr>
      </p:pic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B04CF8-2130-C626-01E9-2086D6ED34B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7289" y="4221352"/>
            <a:ext cx="1639989" cy="3746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B77E145-EB35-263F-343D-4BA144DCFEAF}"/>
              </a:ext>
            </a:extLst>
          </p:cNvPr>
          <p:cNvSpPr txBox="1"/>
          <p:nvPr/>
        </p:nvSpPr>
        <p:spPr>
          <a:xfrm>
            <a:off x="5178738" y="4039345"/>
            <a:ext cx="33666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sz="1050" i="1" dirty="0">
                <a:latin typeface="Montserrat" pitchFamily="2" charset="0"/>
              </a:rPr>
              <a:t>“The blast chiller was a lifesaver during the last few months! Without it, we would have lost so much product and not made it through.” </a:t>
            </a:r>
            <a:r>
              <a:rPr lang="en-US" sz="1050" b="1" i="1" dirty="0">
                <a:latin typeface="Montserrat" pitchFamily="2" charset="0"/>
              </a:rPr>
              <a:t>– Lisa Mickey, Lead Chocolatier</a:t>
            </a:r>
            <a:endParaRPr lang="en-US" sz="825" b="1" i="1" dirty="0">
              <a:latin typeface="Montserrat" pitchFamily="2" charset="0"/>
            </a:endParaRPr>
          </a:p>
        </p:txBody>
      </p:sp>
      <p:sp>
        <p:nvSpPr>
          <p:cNvPr id="13" name="Google Shape;201;p7">
            <a:extLst>
              <a:ext uri="{FF2B5EF4-FFF2-40B4-BE49-F238E27FC236}">
                <a16:creationId xmlns:a16="http://schemas.microsoft.com/office/drawing/2014/main" id="{5FCC603D-48C7-E6D8-2E1F-09D1CF5F4E8A}"/>
              </a:ext>
            </a:extLst>
          </p:cNvPr>
          <p:cNvSpPr/>
          <p:nvPr/>
        </p:nvSpPr>
        <p:spPr>
          <a:xfrm>
            <a:off x="699584" y="1697004"/>
            <a:ext cx="956829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Montserrat" pitchFamily="2" charset="0"/>
                <a:ea typeface="Poppins Light"/>
                <a:cs typeface="Poppins Light"/>
                <a:sym typeface="Poppins Light"/>
              </a:rPr>
              <a:t>Pastry</a:t>
            </a:r>
            <a:endParaRPr lang="en-US" sz="1050">
              <a:latin typeface="Montserrat" pitchFamily="2" charset="0"/>
            </a:endParaRPr>
          </a:p>
        </p:txBody>
      </p:sp>
      <p:sp>
        <p:nvSpPr>
          <p:cNvPr id="14" name="Google Shape;201;p7">
            <a:extLst>
              <a:ext uri="{FF2B5EF4-FFF2-40B4-BE49-F238E27FC236}">
                <a16:creationId xmlns:a16="http://schemas.microsoft.com/office/drawing/2014/main" id="{F1E5992F-5B02-D8FC-5643-F9AAF19454A3}"/>
              </a:ext>
            </a:extLst>
          </p:cNvPr>
          <p:cNvSpPr/>
          <p:nvPr/>
        </p:nvSpPr>
        <p:spPr>
          <a:xfrm>
            <a:off x="3427289" y="1693260"/>
            <a:ext cx="1067718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Montserrat" pitchFamily="2" charset="0"/>
                <a:ea typeface="Poppins Light"/>
                <a:cs typeface="Poppins Light"/>
                <a:sym typeface="Poppins Light"/>
              </a:rPr>
              <a:t>Catering</a:t>
            </a:r>
            <a:endParaRPr lang="en-US" sz="1050">
              <a:latin typeface="Montserrat" pitchFamily="2" charset="0"/>
            </a:endParaRPr>
          </a:p>
        </p:txBody>
      </p:sp>
      <p:sp>
        <p:nvSpPr>
          <p:cNvPr id="15" name="Google Shape;201;p7">
            <a:extLst>
              <a:ext uri="{FF2B5EF4-FFF2-40B4-BE49-F238E27FC236}">
                <a16:creationId xmlns:a16="http://schemas.microsoft.com/office/drawing/2014/main" id="{BC7B7DC4-0E8B-0B9B-AD5B-8C5439BA97AD}"/>
              </a:ext>
            </a:extLst>
          </p:cNvPr>
          <p:cNvSpPr/>
          <p:nvPr/>
        </p:nvSpPr>
        <p:spPr>
          <a:xfrm>
            <a:off x="3427289" y="3462690"/>
            <a:ext cx="1313617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Montserrat" pitchFamily="2" charset="0"/>
                <a:ea typeface="Poppins Light"/>
                <a:cs typeface="Poppins Light"/>
                <a:sym typeface="Poppins Light"/>
              </a:rPr>
              <a:t>Gastronomy</a:t>
            </a:r>
            <a:endParaRPr lang="en-US" sz="1050">
              <a:latin typeface="Montserrat" pitchFamily="2" charset="0"/>
            </a:endParaRPr>
          </a:p>
        </p:txBody>
      </p:sp>
      <p:sp>
        <p:nvSpPr>
          <p:cNvPr id="16" name="Google Shape;201;p7">
            <a:extLst>
              <a:ext uri="{FF2B5EF4-FFF2-40B4-BE49-F238E27FC236}">
                <a16:creationId xmlns:a16="http://schemas.microsoft.com/office/drawing/2014/main" id="{4D55AF11-67B2-0A68-2E43-7390C4879F21}"/>
              </a:ext>
            </a:extLst>
          </p:cNvPr>
          <p:cNvSpPr/>
          <p:nvPr/>
        </p:nvSpPr>
        <p:spPr>
          <a:xfrm>
            <a:off x="699584" y="3470897"/>
            <a:ext cx="1184677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Montserrat" pitchFamily="2" charset="0"/>
                <a:ea typeface="Poppins Light"/>
                <a:cs typeface="Poppins Light"/>
                <a:sym typeface="Poppins Light"/>
              </a:rPr>
              <a:t>Chocolate</a:t>
            </a:r>
            <a:endParaRPr lang="en-US" sz="1050">
              <a:latin typeface="Montserrat" pitchFamily="2" charset="0"/>
            </a:endParaRPr>
          </a:p>
        </p:txBody>
      </p:sp>
      <p:sp>
        <p:nvSpPr>
          <p:cNvPr id="17" name="Google Shape;201;p7">
            <a:extLst>
              <a:ext uri="{FF2B5EF4-FFF2-40B4-BE49-F238E27FC236}">
                <a16:creationId xmlns:a16="http://schemas.microsoft.com/office/drawing/2014/main" id="{0F5D9721-42F8-1EAB-CDF4-FB551891DD22}"/>
              </a:ext>
            </a:extLst>
          </p:cNvPr>
          <p:cNvSpPr/>
          <p:nvPr/>
        </p:nvSpPr>
        <p:spPr>
          <a:xfrm>
            <a:off x="6100044" y="1693260"/>
            <a:ext cx="1327643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Montserrat" pitchFamily="2" charset="0"/>
                <a:ea typeface="Poppins Light"/>
                <a:cs typeface="Poppins Light"/>
                <a:sym typeface="Poppins Light"/>
              </a:rPr>
              <a:t>Foodservice</a:t>
            </a:r>
            <a:endParaRPr lang="en-US" sz="1050">
              <a:latin typeface="Montserrat" pitchFamily="2" charset="0"/>
            </a:endParaRPr>
          </a:p>
        </p:txBody>
      </p:sp>
      <p:sp>
        <p:nvSpPr>
          <p:cNvPr id="18" name="Google Shape;201;p7">
            <a:extLst>
              <a:ext uri="{FF2B5EF4-FFF2-40B4-BE49-F238E27FC236}">
                <a16:creationId xmlns:a16="http://schemas.microsoft.com/office/drawing/2014/main" id="{A8043FE1-C399-CD1E-5555-33F0DC2409F9}"/>
              </a:ext>
            </a:extLst>
          </p:cNvPr>
          <p:cNvSpPr/>
          <p:nvPr/>
        </p:nvSpPr>
        <p:spPr>
          <a:xfrm>
            <a:off x="6140820" y="3462690"/>
            <a:ext cx="1327643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Montserrat" pitchFamily="2" charset="0"/>
                <a:ea typeface="Poppins Light"/>
                <a:cs typeface="Poppins Light"/>
                <a:sym typeface="Poppins Light"/>
              </a:rPr>
              <a:t>Cook-Chill</a:t>
            </a:r>
            <a:endParaRPr lang="en-US" sz="105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755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ED638-B0F4-5F75-B1DA-DDCFBBE6A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B786BE0-2E83-F008-533F-CD45938374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401" y="1555785"/>
            <a:ext cx="5435190" cy="202239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6960746-3304-EE48-973B-709A2EB644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694" t="13071" r="19811" b="15483"/>
          <a:stretch>
            <a:fillRect/>
          </a:stretch>
        </p:blipFill>
        <p:spPr>
          <a:xfrm>
            <a:off x="5973019" y="1193230"/>
            <a:ext cx="2947876" cy="248340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EE2A278-D9D4-E6B6-F0C0-09F5777C2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0591" y="385579"/>
            <a:ext cx="2465518" cy="651389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47CA9F7B-E4F1-1906-F1C2-8ECF98B17BC6}"/>
              </a:ext>
            </a:extLst>
          </p:cNvPr>
          <p:cNvSpPr txBox="1">
            <a:spLocks/>
          </p:cNvSpPr>
          <p:nvPr/>
        </p:nvSpPr>
        <p:spPr>
          <a:xfrm>
            <a:off x="274153" y="381763"/>
            <a:ext cx="5777955" cy="11035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pass"/>
              <a:buChar char="●"/>
              <a:defRPr sz="18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●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pass"/>
              <a:buChar char="○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verpass"/>
              <a:buChar char="■"/>
              <a:defRPr sz="1400" b="0" i="0" u="none" strike="noStrike" cap="none">
                <a:solidFill>
                  <a:schemeClr val="dk1"/>
                </a:solidFill>
                <a:latin typeface="Overpass"/>
                <a:ea typeface="Overpass"/>
                <a:cs typeface="Overpass"/>
                <a:sym typeface="Overpass"/>
              </a:defRPr>
            </a:lvl9pPr>
          </a:lstStyle>
          <a:p>
            <a:pPr marL="114300" indent="0">
              <a:buNone/>
            </a:pPr>
            <a:r>
              <a:rPr lang="en-US" sz="1600" b="1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Specify for food safety, leverage for productivity!</a:t>
            </a:r>
          </a:p>
          <a:p>
            <a:pPr marL="114300" indent="0">
              <a:buFont typeface="Overpass"/>
              <a:buNone/>
            </a:pPr>
            <a:endParaRPr lang="en-US" sz="1400">
              <a:solidFill>
                <a:srgbClr val="545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buFont typeface="Overpass"/>
              <a:buNone/>
            </a:pPr>
            <a:r>
              <a:rPr lang="en-US" sz="1400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intuitive and complete family of blast chillers and shock freezers from the GREEN PBF4.0 R290 refrigerant undercounter unit to our fully customized modular units capable of chilling up to 1200-lbs in just 90 minutes!</a:t>
            </a:r>
            <a:endParaRPr lang="en-US" sz="700">
              <a:solidFill>
                <a:srgbClr val="5458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AEEBF37-E687-211F-840F-92A7DE454BB5}"/>
              </a:ext>
            </a:extLst>
          </p:cNvPr>
          <p:cNvSpPr txBox="1"/>
          <p:nvPr/>
        </p:nvSpPr>
        <p:spPr>
          <a:xfrm>
            <a:off x="569428" y="3676614"/>
            <a:ext cx="3896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>
                <a:latin typeface="+mj-lt"/>
              </a:rPr>
              <a:t>4.0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5AE245-7137-2950-6FAB-FBEF25B35F81}"/>
              </a:ext>
            </a:extLst>
          </p:cNvPr>
          <p:cNvSpPr txBox="1"/>
          <p:nvPr/>
        </p:nvSpPr>
        <p:spPr>
          <a:xfrm>
            <a:off x="1433614" y="3673502"/>
            <a:ext cx="3802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5.0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F0C41C-5D4B-4911-7128-9AADD7A2C9E2}"/>
              </a:ext>
            </a:extLst>
          </p:cNvPr>
          <p:cNvSpPr txBox="1"/>
          <p:nvPr/>
        </p:nvSpPr>
        <p:spPr>
          <a:xfrm>
            <a:off x="2383648" y="3673502"/>
            <a:ext cx="3818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7.0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43274A-3077-8194-82C0-029D436B6F25}"/>
              </a:ext>
            </a:extLst>
          </p:cNvPr>
          <p:cNvSpPr txBox="1"/>
          <p:nvPr/>
        </p:nvSpPr>
        <p:spPr>
          <a:xfrm>
            <a:off x="3277718" y="3673502"/>
            <a:ext cx="4283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12.0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E6A413-B501-BCB3-EAEB-1DDD1305CC99}"/>
              </a:ext>
            </a:extLst>
          </p:cNvPr>
          <p:cNvSpPr txBox="1"/>
          <p:nvPr/>
        </p:nvSpPr>
        <p:spPr>
          <a:xfrm>
            <a:off x="4189699" y="3673502"/>
            <a:ext cx="4283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15.0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841517-DBE8-B83A-9D43-0060CBACEDD6}"/>
              </a:ext>
            </a:extLst>
          </p:cNvPr>
          <p:cNvSpPr txBox="1"/>
          <p:nvPr/>
        </p:nvSpPr>
        <p:spPr>
          <a:xfrm>
            <a:off x="5137071" y="3677522"/>
            <a:ext cx="46519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20.1</a:t>
            </a:r>
            <a:r>
              <a:rPr lang="en-US" sz="1050"/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C15AD80-8710-2D35-886A-CD15FE7621BE}"/>
              </a:ext>
            </a:extLst>
          </p:cNvPr>
          <p:cNvSpPr txBox="1"/>
          <p:nvPr/>
        </p:nvSpPr>
        <p:spPr>
          <a:xfrm>
            <a:off x="6778505" y="3688852"/>
            <a:ext cx="15744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250 | 450 | 850 | 1200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6828C2-C011-6B9A-84C9-069093E6AF11}"/>
              </a:ext>
            </a:extLst>
          </p:cNvPr>
          <p:cNvSpPr txBox="1"/>
          <p:nvPr/>
        </p:nvSpPr>
        <p:spPr>
          <a:xfrm>
            <a:off x="472661" y="2515943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b="1">
                <a:solidFill>
                  <a:srgbClr val="00B050"/>
                </a:solidFill>
              </a:rPr>
              <a:t> R290</a:t>
            </a:r>
          </a:p>
        </p:txBody>
      </p:sp>
    </p:spTree>
    <p:extLst>
      <p:ext uri="{BB962C8B-B14F-4D97-AF65-F5344CB8AC3E}">
        <p14:creationId xmlns:p14="http://schemas.microsoft.com/office/powerpoint/2010/main" val="616602652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C8FCE-4E69-2E36-4A5C-6DF1298A1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4F4128-1AD9-E2AB-DEA1-73EAC6F98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5088" y="845242"/>
            <a:ext cx="4298258" cy="4298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23DA450-0EB0-8217-5C02-40FCF27801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467" y="469272"/>
            <a:ext cx="2465518" cy="651389"/>
          </a:xfrm>
          <a:prstGeom prst="rect">
            <a:avLst/>
          </a:prstGeom>
        </p:spPr>
      </p:pic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2FF0072-DA18-837D-4976-A09D6E26F189}"/>
              </a:ext>
            </a:extLst>
          </p:cNvPr>
          <p:cNvSpPr/>
          <p:nvPr/>
        </p:nvSpPr>
        <p:spPr>
          <a:xfrm>
            <a:off x="526565" y="380355"/>
            <a:ext cx="5684093" cy="3918409"/>
          </a:xfrm>
          <a:custGeom>
            <a:avLst/>
            <a:gdLst>
              <a:gd name="csX0" fmla="*/ 171430 w 6759476"/>
              <a:gd name="csY0" fmla="*/ 0 h 3918409"/>
              <a:gd name="csX1" fmla="*/ 4777586 w 6759476"/>
              <a:gd name="csY1" fmla="*/ 0 h 3918409"/>
              <a:gd name="csX2" fmla="*/ 4949016 w 6759476"/>
              <a:gd name="csY2" fmla="*/ 171430 h 3918409"/>
              <a:gd name="csX3" fmla="*/ 4949016 w 6759476"/>
              <a:gd name="csY3" fmla="*/ 1774615 h 3918409"/>
              <a:gd name="csX4" fmla="*/ 6759476 w 6759476"/>
              <a:gd name="csY4" fmla="*/ 2324195 h 3918409"/>
              <a:gd name="csX5" fmla="*/ 4949016 w 6759476"/>
              <a:gd name="csY5" fmla="*/ 2324195 h 3918409"/>
              <a:gd name="csX6" fmla="*/ 4949016 w 6759476"/>
              <a:gd name="csY6" fmla="*/ 3746979 h 3918409"/>
              <a:gd name="csX7" fmla="*/ 4777586 w 6759476"/>
              <a:gd name="csY7" fmla="*/ 3918409 h 3918409"/>
              <a:gd name="csX8" fmla="*/ 171430 w 6759476"/>
              <a:gd name="csY8" fmla="*/ 3918409 h 3918409"/>
              <a:gd name="csX9" fmla="*/ 0 w 6759476"/>
              <a:gd name="csY9" fmla="*/ 3746979 h 3918409"/>
              <a:gd name="csX10" fmla="*/ 0 w 6759476"/>
              <a:gd name="csY10" fmla="*/ 171430 h 3918409"/>
              <a:gd name="csX11" fmla="*/ 171430 w 6759476"/>
              <a:gd name="csY11" fmla="*/ 0 h 391840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6759476" h="3918409">
                <a:moveTo>
                  <a:pt x="171430" y="0"/>
                </a:moveTo>
                <a:lnTo>
                  <a:pt x="4777586" y="0"/>
                </a:lnTo>
                <a:cubicBezTo>
                  <a:pt x="4872264" y="0"/>
                  <a:pt x="4949016" y="76752"/>
                  <a:pt x="4949016" y="171430"/>
                </a:cubicBezTo>
                <a:lnTo>
                  <a:pt x="4949016" y="1774615"/>
                </a:lnTo>
                <a:lnTo>
                  <a:pt x="6759476" y="2324195"/>
                </a:lnTo>
                <a:lnTo>
                  <a:pt x="4949016" y="2324195"/>
                </a:lnTo>
                <a:lnTo>
                  <a:pt x="4949016" y="3746979"/>
                </a:lnTo>
                <a:cubicBezTo>
                  <a:pt x="4949016" y="3841657"/>
                  <a:pt x="4872264" y="3918409"/>
                  <a:pt x="4777586" y="3918409"/>
                </a:cubicBezTo>
                <a:lnTo>
                  <a:pt x="171430" y="3918409"/>
                </a:lnTo>
                <a:cubicBezTo>
                  <a:pt x="76752" y="3918409"/>
                  <a:pt x="0" y="3841657"/>
                  <a:pt x="0" y="3746979"/>
                </a:cubicBezTo>
                <a:lnTo>
                  <a:pt x="0" y="171430"/>
                </a:lnTo>
                <a:cubicBezTo>
                  <a:pt x="0" y="76752"/>
                  <a:pt x="76752" y="0"/>
                  <a:pt x="171430" y="0"/>
                </a:cubicBezTo>
                <a:close/>
              </a:path>
            </a:pathLst>
          </a:custGeom>
          <a:solidFill>
            <a:srgbClr val="54585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720F50-FD34-CB94-89AB-F3FBBE55504E}"/>
              </a:ext>
            </a:extLst>
          </p:cNvPr>
          <p:cNvSpPr txBox="1"/>
          <p:nvPr/>
        </p:nvSpPr>
        <p:spPr>
          <a:xfrm>
            <a:off x="784708" y="506688"/>
            <a:ext cx="2127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</a:rPr>
              <a:t>20.1 Blast Chiller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F7A5A5-2F97-4F7B-DE35-90E327D9D8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6888" t="71505" r="23805"/>
          <a:stretch>
            <a:fillRect/>
          </a:stretch>
        </p:blipFill>
        <p:spPr>
          <a:xfrm>
            <a:off x="9620438" y="4242088"/>
            <a:ext cx="1162299" cy="9014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5CDC186-C579-ECF9-C7C2-0ED8564940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41" b="38170" l="5111" r="25933"/>
                    </a14:imgEffect>
                  </a14:imgLayer>
                </a14:imgProps>
              </a:ext>
            </a:extLst>
          </a:blip>
          <a:srcRect l="2508" r="71464" b="57589"/>
          <a:stretch>
            <a:fillRect/>
          </a:stretch>
        </p:blipFill>
        <p:spPr>
          <a:xfrm>
            <a:off x="672391" y="851568"/>
            <a:ext cx="839914" cy="96455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8E32259-ADD3-8181-CA34-AD00712E72D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252" b="38267" l="73519" r="97058"/>
                    </a14:imgEffect>
                  </a14:imgLayer>
                </a14:imgProps>
              </a:ext>
            </a:extLst>
          </a:blip>
          <a:srcRect l="70577" b="57481"/>
          <a:stretch>
            <a:fillRect/>
          </a:stretch>
        </p:blipFill>
        <p:spPr>
          <a:xfrm>
            <a:off x="676033" y="1696897"/>
            <a:ext cx="949491" cy="96701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436FD96-AE70-6907-B902-10BCFB753191}"/>
              </a:ext>
            </a:extLst>
          </p:cNvPr>
          <p:cNvSpPr txBox="1"/>
          <p:nvPr/>
        </p:nvSpPr>
        <p:spPr>
          <a:xfrm>
            <a:off x="1515508" y="1120661"/>
            <a:ext cx="3189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EAAA00"/>
                </a:solidFill>
              </a:rPr>
              <a:t>Maximizes space and efficiency to keep kitchens, even in tight footprints.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39716E-795D-FED0-AFD0-D72F4208B8B6}"/>
              </a:ext>
            </a:extLst>
          </p:cNvPr>
          <p:cNvSpPr txBox="1"/>
          <p:nvPr/>
        </p:nvSpPr>
        <p:spPr>
          <a:xfrm>
            <a:off x="1515507" y="1975189"/>
            <a:ext cx="3189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rgbClr val="EAAA00"/>
                </a:solidFill>
              </a:rPr>
              <a:t>Designed for smoother workflows, faster access, and consistent performance.</a:t>
            </a:r>
          </a:p>
        </p:txBody>
      </p:sp>
      <p:pic>
        <p:nvPicPr>
          <p:cNvPr id="12" name="Graphic 11" descr="Cmd Terminal with solid fill">
            <a:extLst>
              <a:ext uri="{FF2B5EF4-FFF2-40B4-BE49-F238E27FC236}">
                <a16:creationId xmlns:a16="http://schemas.microsoft.com/office/drawing/2014/main" id="{6B24BC7E-9805-525A-29DE-53805FD6E0D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93909" y="2759006"/>
            <a:ext cx="596877" cy="59687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360035A5-C3D4-B754-BAB0-B2DBF2DFD16E}"/>
              </a:ext>
            </a:extLst>
          </p:cNvPr>
          <p:cNvSpPr txBox="1"/>
          <p:nvPr/>
        </p:nvSpPr>
        <p:spPr>
          <a:xfrm>
            <a:off x="1512305" y="2712273"/>
            <a:ext cx="29922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EAAA00"/>
              </a:buClr>
              <a:buSzPct val="50000"/>
              <a:buFont typeface="Wingdings 2" panose="05020102010507070707" pitchFamily="18" charset="2"/>
              <a:buChar char="Ã"/>
            </a:pPr>
            <a:r>
              <a:rPr lang="en-US" sz="1200">
                <a:solidFill>
                  <a:srgbClr val="EAAA00"/>
                </a:solidFill>
              </a:rPr>
              <a:t>Quick Start button on the home screen</a:t>
            </a:r>
          </a:p>
          <a:p>
            <a:pPr marL="171450" indent="-171450">
              <a:buClr>
                <a:srgbClr val="EAAA00"/>
              </a:buClr>
              <a:buSzPct val="50000"/>
              <a:buFont typeface="Wingdings 2" panose="05020102010507070707" pitchFamily="18" charset="2"/>
              <a:buChar char="Ã"/>
            </a:pPr>
            <a:r>
              <a:rPr lang="en-US" sz="1200">
                <a:solidFill>
                  <a:srgbClr val="EAAA00"/>
                </a:solidFill>
              </a:rPr>
              <a:t>Cloud base for HACCP retrieval </a:t>
            </a:r>
          </a:p>
          <a:p>
            <a:pPr marL="171450" indent="-171450">
              <a:buClr>
                <a:srgbClr val="EAAA00"/>
              </a:buClr>
              <a:buSzPct val="50000"/>
              <a:buFont typeface="Wingdings 2" panose="05020102010507070707" pitchFamily="18" charset="2"/>
              <a:buChar char="Ã"/>
            </a:pPr>
            <a:r>
              <a:rPr lang="en-US" sz="1200">
                <a:solidFill>
                  <a:srgbClr val="EAAA00"/>
                </a:solidFill>
              </a:rPr>
              <a:t>Customizable control</a:t>
            </a:r>
          </a:p>
          <a:p>
            <a:pPr marL="171450" indent="-171450">
              <a:buClr>
                <a:srgbClr val="EAAA00"/>
              </a:buClr>
              <a:buSzPct val="50000"/>
              <a:buFont typeface="Wingdings 2" panose="05020102010507070707" pitchFamily="18" charset="2"/>
              <a:buChar char="Ã"/>
            </a:pPr>
            <a:r>
              <a:rPr lang="en-US" sz="1200">
                <a:solidFill>
                  <a:srgbClr val="EAAA00"/>
                </a:solidFill>
              </a:rPr>
              <a:t>Each probe will alarm separately when it hits the set target </a:t>
            </a:r>
          </a:p>
          <a:p>
            <a:pPr marL="171450" indent="-171450">
              <a:buClr>
                <a:srgbClr val="EAAA00"/>
              </a:buClr>
              <a:buSzPct val="50000"/>
              <a:buFont typeface="Wingdings 2" panose="05020102010507070707" pitchFamily="18" charset="2"/>
              <a:buChar char="Ã"/>
            </a:pPr>
            <a:r>
              <a:rPr lang="en-US" sz="1200">
                <a:solidFill>
                  <a:srgbClr val="EAAA00"/>
                </a:solidFill>
              </a:rPr>
              <a:t>Alarm &amp; info will be Green when the product is ready to remove</a:t>
            </a:r>
          </a:p>
        </p:txBody>
      </p:sp>
    </p:spTree>
    <p:extLst>
      <p:ext uri="{BB962C8B-B14F-4D97-AF65-F5344CB8AC3E}">
        <p14:creationId xmlns:p14="http://schemas.microsoft.com/office/powerpoint/2010/main" val="2031836293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03526-B722-F0C5-3F82-D401467B4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6DE3BF67-A694-8635-FFDF-52DA10551D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898680" y="1623596"/>
            <a:ext cx="2850141" cy="2101278"/>
          </a:xfrm>
          <a:prstGeom prst="rect">
            <a:avLst/>
          </a:prstGeom>
        </p:spPr>
      </p:pic>
      <p:pic>
        <p:nvPicPr>
          <p:cNvPr id="24" name="Picture 23" descr="A large metal box with blue fans">
            <a:extLst>
              <a:ext uri="{FF2B5EF4-FFF2-40B4-BE49-F238E27FC236}">
                <a16:creationId xmlns:a16="http://schemas.microsoft.com/office/drawing/2014/main" id="{4AC33123-D703-926A-165E-3177C1A252D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026" t="16044" r="31556" b="8592"/>
          <a:stretch/>
        </p:blipFill>
        <p:spPr>
          <a:xfrm>
            <a:off x="4635314" y="1128428"/>
            <a:ext cx="1392448" cy="2596446"/>
          </a:xfrm>
          <a:prstGeom prst="rect">
            <a:avLst/>
          </a:prstGeom>
        </p:spPr>
      </p:pic>
      <p:pic>
        <p:nvPicPr>
          <p:cNvPr id="27" name="Picture 26" descr="A large rectangular white machine with blue fans">
            <a:extLst>
              <a:ext uri="{FF2B5EF4-FFF2-40B4-BE49-F238E27FC236}">
                <a16:creationId xmlns:a16="http://schemas.microsoft.com/office/drawing/2014/main" id="{9F300406-C536-363C-E5C3-93E01A3E002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9900" t="7207" r="31849" b="7604"/>
          <a:stretch>
            <a:fillRect/>
          </a:stretch>
        </p:blipFill>
        <p:spPr>
          <a:xfrm>
            <a:off x="5639579" y="1484700"/>
            <a:ext cx="1165808" cy="259644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E79EB8B1-139F-331C-0DFF-AAB50B16BE49}"/>
              </a:ext>
            </a:extLst>
          </p:cNvPr>
          <p:cNvSpPr txBox="1"/>
          <p:nvPr/>
        </p:nvSpPr>
        <p:spPr>
          <a:xfrm>
            <a:off x="522540" y="3827758"/>
            <a:ext cx="50854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/>
            <a:r>
              <a:rPr lang="en-US" b="1">
                <a:solidFill>
                  <a:srgbClr val="5458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Simplicity of Installation &amp; Better Chilling Outcomes  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D847420-CD10-0C95-BABE-FF7C33A732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9151" y="551833"/>
            <a:ext cx="2465518" cy="6513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EA1217C-D1F2-65B7-C9F8-73AD7BF544F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7527" t="53616" r="37934" b="8333"/>
          <a:stretch/>
        </p:blipFill>
        <p:spPr>
          <a:xfrm>
            <a:off x="737376" y="521795"/>
            <a:ext cx="3866312" cy="330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99690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2000"/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080D856-7ED7-7879-4D62-522CAF5E4EC2}"/>
              </a:ext>
            </a:extLst>
          </p:cNvPr>
          <p:cNvSpPr txBox="1">
            <a:spLocks/>
          </p:cNvSpPr>
          <p:nvPr/>
        </p:nvSpPr>
        <p:spPr>
          <a:xfrm>
            <a:off x="362395" y="481396"/>
            <a:ext cx="6502533" cy="117019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545859"/>
                </a:solidFill>
                <a:latin typeface="Montserrat" pitchFamily="2" charset="0"/>
                <a:ea typeface="Montserrat" pitchFamily="2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>
              <a:spcBef>
                <a:spcPts val="1238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</a:rPr>
              <a:t>Our PBF 3.0, 5.0, 7.0, 12.0, 15.0, &amp; 20.1 Blast Chillers</a:t>
            </a:r>
            <a:endParaRPr lang="en-US" sz="1600" dirty="0">
              <a:solidFill>
                <a:srgbClr val="000000"/>
              </a:solidFill>
              <a:latin typeface="Arial" panose="020B0604020202020204" pitchFamily="34" charset="0"/>
              <a:ea typeface="Calibri"/>
            </a:endParaRPr>
          </a:p>
          <a:p>
            <a:pPr marL="171450" indent="-171450">
              <a:spcBef>
                <a:spcPts val="813"/>
              </a:spcBef>
              <a:spcAft>
                <a:spcPct val="0"/>
              </a:spcAft>
              <a:buBlip>
                <a:blip r:embed="rId4"/>
              </a:buBlip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Can chill food down from 194°F to 37°F in 90 minutes</a:t>
            </a:r>
          </a:p>
          <a:p>
            <a:pPr marL="171450" indent="-171450">
              <a:spcBef>
                <a:spcPts val="813"/>
              </a:spcBef>
              <a:spcAft>
                <a:spcPct val="0"/>
              </a:spcAft>
              <a:buBlip>
                <a:blip r:embed="rId4"/>
              </a:buBlip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One less step for operators that also saves precious time</a:t>
            </a:r>
          </a:p>
          <a:p>
            <a:pPr marL="171450" indent="-171450">
              <a:spcBef>
                <a:spcPts val="825"/>
              </a:spcBef>
              <a:spcAft>
                <a:spcPct val="0"/>
              </a:spcAft>
              <a:buBlip>
                <a:blip r:embed="rId4"/>
              </a:buBlip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</a:rPr>
              <a:t>Universal pan slides for sheet pans or hotel pans</a:t>
            </a:r>
          </a:p>
          <a:p>
            <a:pPr>
              <a:lnSpc>
                <a:spcPct val="114999"/>
              </a:lnSpc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54709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6E4119-2CA4-333D-7D8A-E63302FFBF0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27887"/>
            <a:ext cx="7842250" cy="401638"/>
          </a:xfrm>
        </p:spPr>
        <p:txBody>
          <a:bodyPr>
            <a:noAutofit/>
          </a:bodyPr>
          <a:lstStyle/>
          <a:p>
            <a:pPr marL="949960">
              <a:spcBef>
                <a:spcPts val="100"/>
              </a:spcBef>
              <a:defRPr/>
            </a:pPr>
            <a:r>
              <a:rPr lang="en-US" sz="1600" spc="2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Blast</a:t>
            </a:r>
            <a:r>
              <a:rPr lang="en-US" sz="1600" spc="1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204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Chillers/Shock</a:t>
            </a:r>
            <a:r>
              <a:rPr lang="en-US" sz="1600" spc="9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spc="21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Freezers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D25A86-229E-DEA9-81C6-46C1912B88AF}"/>
              </a:ext>
            </a:extLst>
          </p:cNvPr>
          <p:cNvSpPr txBox="1"/>
          <p:nvPr/>
        </p:nvSpPr>
        <p:spPr>
          <a:xfrm>
            <a:off x="1002753" y="549694"/>
            <a:ext cx="58628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spc="170" dirty="0">
                <a:latin typeface="Arial" panose="020B0604020202020204" pitchFamily="34" charset="0"/>
                <a:cs typeface="Arial" panose="020B0604020202020204" pitchFamily="34" charset="0"/>
              </a:rPr>
              <a:t>Specify</a:t>
            </a:r>
            <a:r>
              <a:rPr lang="en-US" sz="1600" b="1" spc="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12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1600" b="1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160" dirty="0"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en-US" sz="1600" b="1"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130" dirty="0">
                <a:latin typeface="Arial" panose="020B0604020202020204" pitchFamily="34" charset="0"/>
                <a:cs typeface="Arial" panose="020B0604020202020204" pitchFamily="34" charset="0"/>
              </a:rPr>
              <a:t>safety,</a:t>
            </a:r>
            <a:r>
              <a:rPr lang="en-US" sz="1600" b="1" spc="7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165" dirty="0">
                <a:latin typeface="Arial" panose="020B0604020202020204" pitchFamily="34" charset="0"/>
                <a:cs typeface="Arial" panose="020B0604020202020204" pitchFamily="34" charset="0"/>
              </a:rPr>
              <a:t>leverage</a:t>
            </a:r>
            <a:r>
              <a:rPr lang="en-US" sz="1600" b="1" spc="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12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en-US" sz="1600" b="1" spc="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spc="125" dirty="0">
                <a:latin typeface="Arial" panose="020B0604020202020204" pitchFamily="34" charset="0"/>
                <a:cs typeface="Arial" panose="020B0604020202020204" pitchFamily="34" charset="0"/>
              </a:rPr>
              <a:t>productivity!</a:t>
            </a:r>
            <a:endParaRPr lang="en-US" sz="1600" b="1" dirty="0"/>
          </a:p>
        </p:txBody>
      </p:sp>
      <p:sp>
        <p:nvSpPr>
          <p:cNvPr id="14" name="object 29">
            <a:extLst>
              <a:ext uri="{FF2B5EF4-FFF2-40B4-BE49-F238E27FC236}">
                <a16:creationId xmlns:a16="http://schemas.microsoft.com/office/drawing/2014/main" id="{2C12E52C-5A60-0BC0-CB4C-8B905D8BCEA5}"/>
              </a:ext>
            </a:extLst>
          </p:cNvPr>
          <p:cNvSpPr txBox="1"/>
          <p:nvPr/>
        </p:nvSpPr>
        <p:spPr>
          <a:xfrm>
            <a:off x="1903319" y="1106188"/>
            <a:ext cx="2455069" cy="1090683"/>
          </a:xfrm>
          <a:prstGeom prst="rect">
            <a:avLst/>
          </a:prstGeom>
        </p:spPr>
        <p:txBody>
          <a:bodyPr wrap="square" lIns="0" tIns="13335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100"/>
              </a:spcBef>
            </a:pPr>
            <a:r>
              <a:rPr lang="en-US" altLang="en-US" sz="1400" dirty="0">
                <a:solidFill>
                  <a:srgbClr val="000000"/>
                </a:solidFill>
                <a:ea typeface="Century Gothic" panose="020B0502020202020204" pitchFamily="34" charset="0"/>
                <a:cs typeface="Arial" panose="020B0604020202020204" pitchFamily="34" charset="0"/>
              </a:rPr>
              <a:t>Models range from modular walk-ins to countertop, undercounter, and standalone models to meet desired capacities</a:t>
            </a:r>
          </a:p>
        </p:txBody>
      </p:sp>
      <p:sp>
        <p:nvSpPr>
          <p:cNvPr id="15" name="object 30">
            <a:extLst>
              <a:ext uri="{FF2B5EF4-FFF2-40B4-BE49-F238E27FC236}">
                <a16:creationId xmlns:a16="http://schemas.microsoft.com/office/drawing/2014/main" id="{40A5EB18-7E9C-BCE6-CBC9-01A2CB54ABFB}"/>
              </a:ext>
            </a:extLst>
          </p:cNvPr>
          <p:cNvSpPr txBox="1"/>
          <p:nvPr/>
        </p:nvSpPr>
        <p:spPr>
          <a:xfrm>
            <a:off x="1956735" y="2553819"/>
            <a:ext cx="2455069" cy="443711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/>
          <a:p>
            <a:pPr marL="12700" eaLnBrk="1" fontAlgn="auto" hangingPunct="1">
              <a:spcBef>
                <a:spcPts val="100"/>
              </a:spcBef>
              <a:spcAft>
                <a:spcPts val="0"/>
              </a:spcAft>
              <a:defRPr/>
            </a:pPr>
            <a:r>
              <a:rPr sz="1400" kern="0" spc="4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</a:t>
            </a:r>
            <a:r>
              <a:rPr sz="1400" kern="0" spc="12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chill</a:t>
            </a:r>
            <a:r>
              <a:rPr sz="1400" kern="0" spc="13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</a:t>
            </a:r>
            <a:r>
              <a:rPr sz="1400" kern="0" spc="10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1400" kern="0" spc="114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</a:t>
            </a:r>
            <a:r>
              <a:rPr sz="1400" kern="0" spc="14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temperature</a:t>
            </a:r>
            <a:r>
              <a:rPr sz="1400" kern="0" spc="8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spc="6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pull</a:t>
            </a:r>
            <a:r>
              <a:rPr lang="en-US" sz="1400" kern="0" spc="6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kern="0" spc="-2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down</a:t>
            </a:r>
            <a:endParaRPr sz="1400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object 6">
            <a:extLst>
              <a:ext uri="{FF2B5EF4-FFF2-40B4-BE49-F238E27FC236}">
                <a16:creationId xmlns:a16="http://schemas.microsoft.com/office/drawing/2014/main" id="{ECE68E53-F3F1-F3C2-E1A7-38393F025154}"/>
              </a:ext>
            </a:extLst>
          </p:cNvPr>
          <p:cNvGrpSpPr>
            <a:grpSpLocks/>
          </p:cNvGrpSpPr>
          <p:nvPr/>
        </p:nvGrpSpPr>
        <p:grpSpPr bwMode="auto">
          <a:xfrm>
            <a:off x="-549784" y="3876434"/>
            <a:ext cx="3680638" cy="1275496"/>
            <a:chOff x="4956586" y="71086"/>
            <a:chExt cx="3681215" cy="1275799"/>
          </a:xfrm>
        </p:grpSpPr>
        <p:pic>
          <p:nvPicPr>
            <p:cNvPr id="24" name="object 7">
              <a:extLst>
                <a:ext uri="{FF2B5EF4-FFF2-40B4-BE49-F238E27FC236}">
                  <a16:creationId xmlns:a16="http://schemas.microsoft.com/office/drawing/2014/main" id="{742B9B6C-818B-3135-69A4-763ED08601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0541" y="71086"/>
              <a:ext cx="1897260" cy="12673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object 8">
              <a:extLst>
                <a:ext uri="{FF2B5EF4-FFF2-40B4-BE49-F238E27FC236}">
                  <a16:creationId xmlns:a16="http://schemas.microsoft.com/office/drawing/2014/main" id="{EFA884FF-2746-86C3-82AE-E1833E73C3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6586" y="82086"/>
              <a:ext cx="1897260" cy="1264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6" name="object 2">
            <a:extLst>
              <a:ext uri="{FF2B5EF4-FFF2-40B4-BE49-F238E27FC236}">
                <a16:creationId xmlns:a16="http://schemas.microsoft.com/office/drawing/2014/main" id="{C7F5BEF3-C75B-6E7D-17B4-07526C3D9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637" y="3871556"/>
            <a:ext cx="1665582" cy="126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object 9">
            <a:extLst>
              <a:ext uri="{FF2B5EF4-FFF2-40B4-BE49-F238E27FC236}">
                <a16:creationId xmlns:a16="http://schemas.microsoft.com/office/drawing/2014/main" id="{EB3B9923-B820-8189-4D26-A3F915600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857" y="3868922"/>
            <a:ext cx="1662948" cy="127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2" name="object 10">
            <a:extLst>
              <a:ext uri="{FF2B5EF4-FFF2-40B4-BE49-F238E27FC236}">
                <a16:creationId xmlns:a16="http://schemas.microsoft.com/office/drawing/2014/main" id="{8EF03A3C-CED8-F92E-40A9-B6084DF8829C}"/>
              </a:ext>
            </a:extLst>
          </p:cNvPr>
          <p:cNvGrpSpPr>
            <a:grpSpLocks/>
          </p:cNvGrpSpPr>
          <p:nvPr/>
        </p:nvGrpSpPr>
        <p:grpSpPr bwMode="auto">
          <a:xfrm>
            <a:off x="6060178" y="3860444"/>
            <a:ext cx="3353439" cy="1323845"/>
            <a:chOff x="4831179" y="2973226"/>
            <a:chExt cx="3430077" cy="1371663"/>
          </a:xfrm>
        </p:grpSpPr>
        <p:pic>
          <p:nvPicPr>
            <p:cNvPr id="33" name="object 11">
              <a:extLst>
                <a:ext uri="{FF2B5EF4-FFF2-40B4-BE49-F238E27FC236}">
                  <a16:creationId xmlns:a16="http://schemas.microsoft.com/office/drawing/2014/main" id="{FD5F2EFD-EDBD-F7B1-7ED7-D3CBB2F5904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60"/>
            <a:stretch>
              <a:fillRect/>
            </a:stretch>
          </p:blipFill>
          <p:spPr bwMode="auto">
            <a:xfrm>
              <a:off x="4831179" y="2973226"/>
              <a:ext cx="1764887" cy="1338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object 12">
              <a:extLst>
                <a:ext uri="{FF2B5EF4-FFF2-40B4-BE49-F238E27FC236}">
                  <a16:creationId xmlns:a16="http://schemas.microsoft.com/office/drawing/2014/main" id="{CF826576-2465-03C0-06CA-86042D633E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98" r="7836"/>
            <a:stretch>
              <a:fillRect/>
            </a:stretch>
          </p:blipFill>
          <p:spPr bwMode="auto">
            <a:xfrm>
              <a:off x="6560304" y="2973226"/>
              <a:ext cx="1700952" cy="1371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DA333352-9695-C036-E148-95EDCD4E0129}"/>
              </a:ext>
            </a:extLst>
          </p:cNvPr>
          <p:cNvSpPr/>
          <p:nvPr/>
        </p:nvSpPr>
        <p:spPr>
          <a:xfrm>
            <a:off x="-72828" y="3847093"/>
            <a:ext cx="9289656" cy="45719"/>
          </a:xfrm>
          <a:prstGeom prst="rect">
            <a:avLst/>
          </a:prstGeom>
          <a:solidFill>
            <a:srgbClr val="545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55E592E-5091-E4D7-6FA5-1458D7CC825E}"/>
              </a:ext>
            </a:extLst>
          </p:cNvPr>
          <p:cNvSpPr txBox="1"/>
          <p:nvPr/>
        </p:nvSpPr>
        <p:spPr>
          <a:xfrm>
            <a:off x="1002753" y="3557755"/>
            <a:ext cx="7138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Pastry         Chocolate         Catering         Foodservice         Gastronomy         Cook-Chill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14E2AF8-D55D-72E1-4442-897062B88408}"/>
              </a:ext>
            </a:extLst>
          </p:cNvPr>
          <p:cNvSpPr/>
          <p:nvPr/>
        </p:nvSpPr>
        <p:spPr>
          <a:xfrm>
            <a:off x="-74176" y="3538249"/>
            <a:ext cx="9289656" cy="45719"/>
          </a:xfrm>
          <a:prstGeom prst="rect">
            <a:avLst/>
          </a:prstGeom>
          <a:solidFill>
            <a:srgbClr val="5458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Hexagon 37">
            <a:extLst>
              <a:ext uri="{FF2B5EF4-FFF2-40B4-BE49-F238E27FC236}">
                <a16:creationId xmlns:a16="http://schemas.microsoft.com/office/drawing/2014/main" id="{DD090C9E-1230-62C6-0131-BD73E3C836DE}"/>
              </a:ext>
            </a:extLst>
          </p:cNvPr>
          <p:cNvSpPr/>
          <p:nvPr/>
        </p:nvSpPr>
        <p:spPr>
          <a:xfrm>
            <a:off x="1764110" y="3678684"/>
            <a:ext cx="78985" cy="73693"/>
          </a:xfrm>
          <a:prstGeom prst="hexagon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Hexagon 38">
            <a:extLst>
              <a:ext uri="{FF2B5EF4-FFF2-40B4-BE49-F238E27FC236}">
                <a16:creationId xmlns:a16="http://schemas.microsoft.com/office/drawing/2014/main" id="{939CC504-6082-65FD-4DDC-280C7B525823}"/>
              </a:ext>
            </a:extLst>
          </p:cNvPr>
          <p:cNvSpPr/>
          <p:nvPr/>
        </p:nvSpPr>
        <p:spPr>
          <a:xfrm>
            <a:off x="3051869" y="3678683"/>
            <a:ext cx="78985" cy="73693"/>
          </a:xfrm>
          <a:prstGeom prst="hexagon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Hexagon 39">
            <a:extLst>
              <a:ext uri="{FF2B5EF4-FFF2-40B4-BE49-F238E27FC236}">
                <a16:creationId xmlns:a16="http://schemas.microsoft.com/office/drawing/2014/main" id="{40A5E4DA-0683-E476-989B-F70A1824A5DF}"/>
              </a:ext>
            </a:extLst>
          </p:cNvPr>
          <p:cNvSpPr/>
          <p:nvPr/>
        </p:nvSpPr>
        <p:spPr>
          <a:xfrm>
            <a:off x="4127450" y="3678681"/>
            <a:ext cx="78985" cy="73693"/>
          </a:xfrm>
          <a:prstGeom prst="hexagon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Hexagon 40">
            <a:extLst>
              <a:ext uri="{FF2B5EF4-FFF2-40B4-BE49-F238E27FC236}">
                <a16:creationId xmlns:a16="http://schemas.microsoft.com/office/drawing/2014/main" id="{F53C1F06-703D-6A56-F4EE-7470391BA9BD}"/>
              </a:ext>
            </a:extLst>
          </p:cNvPr>
          <p:cNvSpPr/>
          <p:nvPr/>
        </p:nvSpPr>
        <p:spPr>
          <a:xfrm>
            <a:off x="5557064" y="3678682"/>
            <a:ext cx="78985" cy="73693"/>
          </a:xfrm>
          <a:prstGeom prst="hexagon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42" name="Hexagon 41">
            <a:extLst>
              <a:ext uri="{FF2B5EF4-FFF2-40B4-BE49-F238E27FC236}">
                <a16:creationId xmlns:a16="http://schemas.microsoft.com/office/drawing/2014/main" id="{4BB0187D-81DD-0F0C-D184-D60B43253486}"/>
              </a:ext>
            </a:extLst>
          </p:cNvPr>
          <p:cNvSpPr/>
          <p:nvPr/>
        </p:nvSpPr>
        <p:spPr>
          <a:xfrm>
            <a:off x="6947185" y="3674796"/>
            <a:ext cx="78985" cy="73693"/>
          </a:xfrm>
          <a:prstGeom prst="hexagon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Single Corner Snipped 42">
            <a:extLst>
              <a:ext uri="{FF2B5EF4-FFF2-40B4-BE49-F238E27FC236}">
                <a16:creationId xmlns:a16="http://schemas.microsoft.com/office/drawing/2014/main" id="{CACD66A3-C456-03C4-5CB1-3FFC6F5F4373}"/>
              </a:ext>
            </a:extLst>
          </p:cNvPr>
          <p:cNvSpPr/>
          <p:nvPr/>
        </p:nvSpPr>
        <p:spPr>
          <a:xfrm rot="10800000">
            <a:off x="5959731" y="1223388"/>
            <a:ext cx="3453885" cy="1946966"/>
          </a:xfrm>
          <a:prstGeom prst="snip1Rect">
            <a:avLst/>
          </a:prstGeom>
          <a:noFill/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bject 14">
            <a:extLst>
              <a:ext uri="{FF2B5EF4-FFF2-40B4-BE49-F238E27FC236}">
                <a16:creationId xmlns:a16="http://schemas.microsoft.com/office/drawing/2014/main" id="{DEBF51CC-27F6-857F-1783-8BE7C872F526}"/>
              </a:ext>
            </a:extLst>
          </p:cNvPr>
          <p:cNvSpPr txBox="1"/>
          <p:nvPr/>
        </p:nvSpPr>
        <p:spPr>
          <a:xfrm>
            <a:off x="6017048" y="1317800"/>
            <a:ext cx="3030140" cy="1243354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>
            <a:lvl1pPr marL="127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3000"/>
              </a:lnSpc>
              <a:spcBef>
                <a:spcPts val="100"/>
              </a:spcBef>
            </a:pPr>
            <a:r>
              <a:rPr lang="en-US" altLang="en-US" sz="1200" i="1" dirty="0">
                <a:solidFill>
                  <a:srgbClr val="000000"/>
                </a:solidFill>
                <a:cs typeface="Arial" panose="020B0604020202020204" pitchFamily="34" charset="0"/>
              </a:rPr>
              <a:t>“The blast chiller was a lifesaver during the </a:t>
            </a:r>
            <a:r>
              <a:rPr lang="en-US" altLang="en-US" sz="1200" i="1" dirty="0">
                <a:solidFill>
                  <a:srgbClr val="000000"/>
                </a:solidFill>
                <a:ea typeface="Century Gothic" panose="020B0502020202020204" pitchFamily="34" charset="0"/>
                <a:cs typeface="Arial" panose="020B0604020202020204" pitchFamily="34" charset="0"/>
              </a:rPr>
              <a:t>last few months! Without it, we would have lost so much product and not made it </a:t>
            </a:r>
            <a:r>
              <a:rPr lang="en-US" altLang="en-US" sz="1200" i="1" dirty="0">
                <a:solidFill>
                  <a:srgbClr val="000000"/>
                </a:solidFill>
                <a:cs typeface="Arial" panose="020B0604020202020204" pitchFamily="34" charset="0"/>
              </a:rPr>
              <a:t>through.” </a:t>
            </a:r>
          </a:p>
          <a:p>
            <a:pPr eaLnBrk="1" hangingPunct="1">
              <a:lnSpc>
                <a:spcPct val="103000"/>
              </a:lnSpc>
              <a:spcBef>
                <a:spcPts val="100"/>
              </a:spcBef>
            </a:pPr>
            <a:r>
              <a:rPr lang="en-US" altLang="en-US" sz="100" i="1" dirty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</a:p>
          <a:p>
            <a:pPr algn="r" eaLnBrk="1" hangingPunct="1">
              <a:lnSpc>
                <a:spcPct val="103000"/>
              </a:lnSpc>
              <a:spcBef>
                <a:spcPts val="100"/>
              </a:spcBef>
            </a:pPr>
            <a:r>
              <a:rPr lang="en-US" altLang="en-US" sz="1200" b="1" i="1" dirty="0">
                <a:solidFill>
                  <a:srgbClr val="EAAA00"/>
                </a:solidFill>
                <a:cs typeface="Arial" panose="020B0604020202020204" pitchFamily="34" charset="0"/>
              </a:rPr>
              <a:t>– Lisa Mickey</a:t>
            </a:r>
          </a:p>
          <a:p>
            <a:pPr algn="r" eaLnBrk="1" hangingPunct="1">
              <a:lnSpc>
                <a:spcPct val="103000"/>
              </a:lnSpc>
              <a:spcBef>
                <a:spcPts val="100"/>
              </a:spcBef>
            </a:pPr>
            <a:r>
              <a:rPr lang="en-US" altLang="en-US" sz="1200" b="1" i="1" dirty="0">
                <a:solidFill>
                  <a:srgbClr val="EAAA00"/>
                </a:solidFill>
                <a:cs typeface="Arial" panose="020B0604020202020204" pitchFamily="34" charset="0"/>
              </a:rPr>
              <a:t>Lead Chocolatier</a:t>
            </a:r>
            <a:endParaRPr lang="en-US" altLang="en-US" sz="1200" dirty="0">
              <a:solidFill>
                <a:srgbClr val="EAAA00"/>
              </a:solidFill>
              <a:cs typeface="Arial" panose="020B0604020202020204" pitchFamily="34" charset="0"/>
            </a:endParaRPr>
          </a:p>
        </p:txBody>
      </p:sp>
      <p:pic>
        <p:nvPicPr>
          <p:cNvPr id="44" name="object 13">
            <a:extLst>
              <a:ext uri="{FF2B5EF4-FFF2-40B4-BE49-F238E27FC236}">
                <a16:creationId xmlns:a16="http://schemas.microsoft.com/office/drawing/2014/main" id="{73EB5D75-C5EB-4834-1A1B-82E731E9C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282" y="2753178"/>
            <a:ext cx="1364651" cy="31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object 14">
            <a:extLst>
              <a:ext uri="{FF2B5EF4-FFF2-40B4-BE49-F238E27FC236}">
                <a16:creationId xmlns:a16="http://schemas.microsoft.com/office/drawing/2014/main" id="{2984C5CE-1BCD-8247-1D03-7BE5F4C76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97" y="1040126"/>
            <a:ext cx="1264925" cy="2460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0027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>
          <a:extLst>
            <a:ext uri="{FF2B5EF4-FFF2-40B4-BE49-F238E27FC236}">
              <a16:creationId xmlns:a16="http://schemas.microsoft.com/office/drawing/2014/main" id="{E0E3CE61-DB91-5AA5-396B-7D60917BE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8E18C3E-B7E2-9BF5-91E0-FA0C81887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548" y="2091947"/>
            <a:ext cx="5103325" cy="2826457"/>
          </a:xfrm>
          <a:prstGeom prst="rect">
            <a:avLst/>
          </a:prstGeom>
        </p:spPr>
      </p:pic>
      <p:pic>
        <p:nvPicPr>
          <p:cNvPr id="6" name="Picture 5" descr="A white machine with fans&#10;&#10;Description automatically generated">
            <a:extLst>
              <a:ext uri="{FF2B5EF4-FFF2-40B4-BE49-F238E27FC236}">
                <a16:creationId xmlns:a16="http://schemas.microsoft.com/office/drawing/2014/main" id="{0E4055AE-38B0-EEBE-8AB2-31619DFD79D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432" t="10567" r="22139"/>
          <a:stretch/>
        </p:blipFill>
        <p:spPr>
          <a:xfrm>
            <a:off x="381194" y="694580"/>
            <a:ext cx="2703913" cy="4442776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AB45105-47BA-94DC-9B28-707236640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2" y="225096"/>
            <a:ext cx="6011321" cy="290883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Compact Powerhouse for Seamless Chilling</a:t>
            </a:r>
          </a:p>
        </p:txBody>
      </p:sp>
      <p:pic>
        <p:nvPicPr>
          <p:cNvPr id="12" name="Picture 11" descr="A black and white logo&#10;&#10;Description automatically generated">
            <a:extLst>
              <a:ext uri="{FF2B5EF4-FFF2-40B4-BE49-F238E27FC236}">
                <a16:creationId xmlns:a16="http://schemas.microsoft.com/office/drawing/2014/main" id="{C1CF5795-CAF8-F571-0C2A-0E9AF2838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9479" y="832875"/>
            <a:ext cx="2057045" cy="46946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32EC8E-1F11-31E8-31F3-0A109D0AB8AF}"/>
              </a:ext>
            </a:extLst>
          </p:cNvPr>
          <p:cNvSpPr txBox="1"/>
          <p:nvPr/>
        </p:nvSpPr>
        <p:spPr>
          <a:xfrm>
            <a:off x="3285642" y="1305589"/>
            <a:ext cx="5858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PBF20.1</a:t>
            </a:r>
          </a:p>
          <a:p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Redefine efficiency, maximize space, and simplify installations!</a:t>
            </a:r>
          </a:p>
        </p:txBody>
      </p:sp>
    </p:spTree>
    <p:extLst>
      <p:ext uri="{BB962C8B-B14F-4D97-AF65-F5344CB8AC3E}">
        <p14:creationId xmlns:p14="http://schemas.microsoft.com/office/powerpoint/2010/main" val="1716109745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92E991-2688-52EB-8A71-0E5D89E76112}"/>
              </a:ext>
            </a:extLst>
          </p:cNvPr>
          <p:cNvSpPr txBox="1"/>
          <p:nvPr/>
        </p:nvSpPr>
        <p:spPr>
          <a:xfrm>
            <a:off x="958906" y="19407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Next Generation Control System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0E7D8FC-046B-131C-2718-FDA47E4853F7}"/>
              </a:ext>
            </a:extLst>
          </p:cNvPr>
          <p:cNvSpPr txBox="1">
            <a:spLocks/>
          </p:cNvSpPr>
          <p:nvPr/>
        </p:nvSpPr>
        <p:spPr bwMode="auto">
          <a:xfrm>
            <a:off x="125718" y="741132"/>
            <a:ext cx="3226065" cy="3540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14300" algn="l">
              <a:spcAft>
                <a:spcPts val="600"/>
              </a:spcAft>
            </a:pPr>
            <a:r>
              <a:rPr lang="en-US" b="1" dirty="0">
                <a:ea typeface="+mj-lt"/>
                <a:cs typeface="+mj-lt"/>
              </a:rPr>
              <a:t>Built for Chefs</a:t>
            </a:r>
            <a:endParaRPr lang="en-US" dirty="0">
              <a:ea typeface="+mj-lt"/>
              <a:cs typeface="+mj-lt"/>
            </a:endParaRPr>
          </a:p>
          <a:p>
            <a:pPr marL="457200" indent="-182880" algn="l">
              <a:spcBef>
                <a:spcPts val="13"/>
              </a:spcBef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The control board updates will remain simplistic for a chef to adjust to fit their needs when using a blast chiller</a:t>
            </a:r>
          </a:p>
          <a:p>
            <a:pPr marL="457200" indent="-182880" algn="l"/>
            <a:endParaRPr lang="en-US" sz="1050" dirty="0">
              <a:ea typeface="+mj-lt"/>
              <a:cs typeface="+mj-lt"/>
            </a:endParaRPr>
          </a:p>
          <a:p>
            <a:pPr marL="457200" indent="-182880" algn="l"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The home screen can be adjusted to remove options if needed</a:t>
            </a:r>
            <a:endParaRPr lang="en-US" sz="1050" dirty="0"/>
          </a:p>
          <a:p>
            <a:pPr marL="457200" indent="-182880" algn="l">
              <a:buBlip>
                <a:blip r:embed="rId2"/>
              </a:buBlip>
            </a:pPr>
            <a:endParaRPr lang="en-US" sz="1050" dirty="0">
              <a:ea typeface="+mj-lt"/>
              <a:cs typeface="+mj-lt"/>
            </a:endParaRPr>
          </a:p>
          <a:p>
            <a:pPr marL="457200" indent="-182880" algn="l"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Quick Start button on the home screen</a:t>
            </a:r>
            <a:endParaRPr lang="en-US" sz="1050" dirty="0"/>
          </a:p>
          <a:p>
            <a:pPr marL="457200" indent="-182880" algn="l">
              <a:buBlip>
                <a:blip r:embed="rId2"/>
              </a:buBlip>
            </a:pPr>
            <a:endParaRPr lang="en-US" sz="1050" dirty="0">
              <a:ea typeface="+mj-lt"/>
              <a:cs typeface="+mj-lt"/>
            </a:endParaRPr>
          </a:p>
          <a:p>
            <a:pPr marL="457200" indent="-182880" algn="l"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Cloud base for HACCEP retrieval</a:t>
            </a:r>
            <a:endParaRPr lang="en-US" sz="1050" dirty="0"/>
          </a:p>
          <a:p>
            <a:pPr marL="457200" indent="-182880" algn="l">
              <a:buBlip>
                <a:blip r:embed="rId2"/>
              </a:buBlip>
            </a:pPr>
            <a:endParaRPr lang="en-US" sz="1050" dirty="0">
              <a:ea typeface="+mj-lt"/>
              <a:cs typeface="+mj-lt"/>
            </a:endParaRPr>
          </a:p>
          <a:p>
            <a:pPr marL="457200" indent="-182880" algn="l"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External Alarm &amp; info will be Green when the product is ready to remove</a:t>
            </a:r>
            <a:endParaRPr lang="en-US" sz="1050" dirty="0"/>
          </a:p>
          <a:p>
            <a:pPr marL="457200" indent="-182880" algn="l">
              <a:buBlip>
                <a:blip r:embed="rId2"/>
              </a:buBlip>
            </a:pPr>
            <a:endParaRPr lang="en-US" sz="1050" dirty="0">
              <a:ea typeface="+mj-lt"/>
              <a:cs typeface="+mj-lt"/>
            </a:endParaRPr>
          </a:p>
          <a:p>
            <a:pPr marL="457200" indent="-182880" algn="l"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When running multiple probes, each probe will alarm separately when it hits the set target</a:t>
            </a:r>
            <a:endParaRPr lang="en-US" sz="1050" dirty="0"/>
          </a:p>
          <a:p>
            <a:pPr marL="457200" indent="-182880" algn="l">
              <a:buBlip>
                <a:blip r:embed="rId2"/>
              </a:buBlip>
            </a:pPr>
            <a:endParaRPr lang="en-US" sz="1050" dirty="0">
              <a:ea typeface="+mj-lt"/>
              <a:cs typeface="+mj-lt"/>
            </a:endParaRPr>
          </a:p>
          <a:p>
            <a:pPr marL="457200" indent="-182880" algn="l">
              <a:buBlip>
                <a:blip r:embed="rId2"/>
              </a:buBlip>
            </a:pPr>
            <a:r>
              <a:rPr lang="en-US" sz="1050" dirty="0">
                <a:ea typeface="+mj-lt"/>
                <a:cs typeface="+mj-lt"/>
              </a:rPr>
              <a:t>Food probes will be color coordinated &amp; probe name will match the color</a:t>
            </a:r>
            <a:endParaRPr lang="en-US" sz="1050" dirty="0"/>
          </a:p>
          <a:p>
            <a:pPr>
              <a:lnSpc>
                <a:spcPct val="114999"/>
              </a:lnSpc>
            </a:pPr>
            <a:endParaRPr lang="en-US" sz="1100" dirty="0"/>
          </a:p>
        </p:txBody>
      </p:sp>
      <p:pic>
        <p:nvPicPr>
          <p:cNvPr id="7" name="object 13" descr="A screenshot of a device&#10;&#10;AI-generated content may be incorrect.">
            <a:extLst>
              <a:ext uri="{FF2B5EF4-FFF2-40B4-BE49-F238E27FC236}">
                <a16:creationId xmlns:a16="http://schemas.microsoft.com/office/drawing/2014/main" id="{60BB68B6-8696-26C7-18A7-92C7A9C5D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442" y="1031875"/>
            <a:ext cx="2605087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ject 12">
            <a:extLst>
              <a:ext uri="{FF2B5EF4-FFF2-40B4-BE49-F238E27FC236}">
                <a16:creationId xmlns:a16="http://schemas.microsoft.com/office/drawing/2014/main" id="{EC4BB072-B2F5-3693-8510-D1073CD9C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512" y="1031875"/>
            <a:ext cx="2741612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object 10">
            <a:extLst>
              <a:ext uri="{FF2B5EF4-FFF2-40B4-BE49-F238E27FC236}">
                <a16:creationId xmlns:a16="http://schemas.microsoft.com/office/drawing/2014/main" id="{1E67A951-393E-45B5-FBFE-FAEC8FED8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255" y="2628164"/>
            <a:ext cx="2591405" cy="1440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ject 11" descr="A screenshot of a device&#10;&#10;AI-generated content may be incorrect.">
            <a:extLst>
              <a:ext uri="{FF2B5EF4-FFF2-40B4-BE49-F238E27FC236}">
                <a16:creationId xmlns:a16="http://schemas.microsoft.com/office/drawing/2014/main" id="{F5C705D0-DD96-57B6-6E02-EB7FDFAE0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512" y="2551976"/>
            <a:ext cx="2742273" cy="1517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03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group of food on a table&#10;&#10;Description automatically generated">
            <a:extLst>
              <a:ext uri="{FF2B5EF4-FFF2-40B4-BE49-F238E27FC236}">
                <a16:creationId xmlns:a16="http://schemas.microsoft.com/office/drawing/2014/main" id="{73E2EBCC-8326-B569-5D86-11E3BB8DB4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143" r="14099" b="6956"/>
          <a:stretch/>
        </p:blipFill>
        <p:spPr>
          <a:xfrm>
            <a:off x="5089109" y="1395222"/>
            <a:ext cx="2007697" cy="152967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5E0C3AD-1F65-D159-8548-0F3B670A6873}"/>
              </a:ext>
            </a:extLst>
          </p:cNvPr>
          <p:cNvSpPr/>
          <p:nvPr/>
        </p:nvSpPr>
        <p:spPr>
          <a:xfrm>
            <a:off x="5089108" y="4344376"/>
            <a:ext cx="4054892" cy="799124"/>
          </a:xfrm>
          <a:prstGeom prst="rect">
            <a:avLst/>
          </a:prstGeom>
          <a:solidFill>
            <a:srgbClr val="EAAA00"/>
          </a:solidFill>
          <a:ln>
            <a:solidFill>
              <a:srgbClr val="EAAA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 sz="105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 descr="A group of chocolates&#10;&#10;Description automatically generated">
            <a:extLst>
              <a:ext uri="{FF2B5EF4-FFF2-40B4-BE49-F238E27FC236}">
                <a16:creationId xmlns:a16="http://schemas.microsoft.com/office/drawing/2014/main" id="{DFCD6400-DECB-5D11-2214-84122816C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0355" y="3"/>
            <a:ext cx="2007697" cy="1338464"/>
          </a:xfrm>
          <a:prstGeom prst="rect">
            <a:avLst/>
          </a:prstGeom>
        </p:spPr>
      </p:pic>
      <p:pic>
        <p:nvPicPr>
          <p:cNvPr id="16" name="Picture 15" descr="A pile of croissants&#10;&#10;Description automatically generated">
            <a:extLst>
              <a:ext uri="{FF2B5EF4-FFF2-40B4-BE49-F238E27FC236}">
                <a16:creationId xmlns:a16="http://schemas.microsoft.com/office/drawing/2014/main" id="{EB676851-999E-6C0D-F234-73FF0AD73B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9109" y="1"/>
            <a:ext cx="2007697" cy="1338465"/>
          </a:xfrm>
          <a:prstGeom prst="rect">
            <a:avLst/>
          </a:prstGeom>
        </p:spPr>
      </p:pic>
      <p:pic>
        <p:nvPicPr>
          <p:cNvPr id="20" name="Picture 19" descr="A close up of a burger&#10;&#10;Description automatically generated">
            <a:extLst>
              <a:ext uri="{FF2B5EF4-FFF2-40B4-BE49-F238E27FC236}">
                <a16:creationId xmlns:a16="http://schemas.microsoft.com/office/drawing/2014/main" id="{4C8DBD79-CCB5-DA8A-61F3-5248121F05C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018" t="9242" r="13848" b="6843"/>
          <a:stretch/>
        </p:blipFill>
        <p:spPr>
          <a:xfrm>
            <a:off x="7140355" y="1395222"/>
            <a:ext cx="2003647" cy="1532663"/>
          </a:xfrm>
          <a:prstGeom prst="rect">
            <a:avLst/>
          </a:prstGeom>
        </p:spPr>
      </p:pic>
      <p:pic>
        <p:nvPicPr>
          <p:cNvPr id="22" name="Picture 21" descr="A plate of food on a table&#10;&#10;Description automatically generated">
            <a:extLst>
              <a:ext uri="{FF2B5EF4-FFF2-40B4-BE49-F238E27FC236}">
                <a16:creationId xmlns:a16="http://schemas.microsoft.com/office/drawing/2014/main" id="{104E2AD6-4029-943D-887C-7699673F86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7822" b="7822"/>
          <a:stretch/>
        </p:blipFill>
        <p:spPr>
          <a:xfrm>
            <a:off x="5089109" y="2982025"/>
            <a:ext cx="2007697" cy="1308215"/>
          </a:xfrm>
          <a:prstGeom prst="rect">
            <a:avLst/>
          </a:prstGeom>
        </p:spPr>
      </p:pic>
      <p:pic>
        <p:nvPicPr>
          <p:cNvPr id="24" name="Picture 23" descr="A close-up of several bags of food&#10;&#10;Description automatically generated">
            <a:extLst>
              <a:ext uri="{FF2B5EF4-FFF2-40B4-BE49-F238E27FC236}">
                <a16:creationId xmlns:a16="http://schemas.microsoft.com/office/drawing/2014/main" id="{04EF3AD0-B594-AB63-4531-C791E71F6EC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3112" b="24917"/>
          <a:stretch/>
        </p:blipFill>
        <p:spPr>
          <a:xfrm>
            <a:off x="7140354" y="2982022"/>
            <a:ext cx="2007698" cy="1308216"/>
          </a:xfrm>
          <a:prstGeom prst="rect">
            <a:avLst/>
          </a:prstGeom>
        </p:spPr>
      </p:pic>
      <p:pic>
        <p:nvPicPr>
          <p:cNvPr id="29" name="Picture 2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D943044-8FC7-D7C0-3CCB-1EF5B75C0E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12470" y="4598013"/>
            <a:ext cx="1194656" cy="27291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669C7FD-CA21-0950-887E-6C766CC9E818}"/>
              </a:ext>
            </a:extLst>
          </p:cNvPr>
          <p:cNvSpPr txBox="1"/>
          <p:nvPr/>
        </p:nvSpPr>
        <p:spPr>
          <a:xfrm>
            <a:off x="6610793" y="4455396"/>
            <a:ext cx="249623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sz="825" i="1">
                <a:latin typeface="Montserrat" pitchFamily="2" charset="0"/>
              </a:rPr>
              <a:t>“The blast chiller was a lifesaver during the last few months! Without it, we would have lost so much product and not made it through.” </a:t>
            </a:r>
            <a:r>
              <a:rPr lang="en-US" sz="825" b="1" i="1">
                <a:latin typeface="Montserrat" pitchFamily="2" charset="0"/>
              </a:rPr>
              <a:t>– Lisa Mickey, Lead Chocolatier</a:t>
            </a:r>
          </a:p>
        </p:txBody>
      </p:sp>
      <p:sp>
        <p:nvSpPr>
          <p:cNvPr id="38" name="Google Shape;201;p7">
            <a:extLst>
              <a:ext uri="{FF2B5EF4-FFF2-40B4-BE49-F238E27FC236}">
                <a16:creationId xmlns:a16="http://schemas.microsoft.com/office/drawing/2014/main" id="{A8A7C341-5326-48DC-694E-C82057D15DF5}"/>
              </a:ext>
            </a:extLst>
          </p:cNvPr>
          <p:cNvSpPr/>
          <p:nvPr/>
        </p:nvSpPr>
        <p:spPr>
          <a:xfrm>
            <a:off x="4952969" y="82237"/>
            <a:ext cx="956829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Pastry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Google Shape;201;p7">
            <a:extLst>
              <a:ext uri="{FF2B5EF4-FFF2-40B4-BE49-F238E27FC236}">
                <a16:creationId xmlns:a16="http://schemas.microsoft.com/office/drawing/2014/main" id="{E789F181-04EF-AAD1-2DBB-1C9296081652}"/>
              </a:ext>
            </a:extLst>
          </p:cNvPr>
          <p:cNvSpPr/>
          <p:nvPr/>
        </p:nvSpPr>
        <p:spPr>
          <a:xfrm>
            <a:off x="4952968" y="1462877"/>
            <a:ext cx="1067718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Catering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Google Shape;201;p7">
            <a:extLst>
              <a:ext uri="{FF2B5EF4-FFF2-40B4-BE49-F238E27FC236}">
                <a16:creationId xmlns:a16="http://schemas.microsoft.com/office/drawing/2014/main" id="{EAF93781-15FA-66E1-4D84-92B06E2B9E2E}"/>
              </a:ext>
            </a:extLst>
          </p:cNvPr>
          <p:cNvSpPr/>
          <p:nvPr/>
        </p:nvSpPr>
        <p:spPr>
          <a:xfrm>
            <a:off x="4952968" y="3049225"/>
            <a:ext cx="1313617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Gastronomy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Google Shape;201;p7">
            <a:extLst>
              <a:ext uri="{FF2B5EF4-FFF2-40B4-BE49-F238E27FC236}">
                <a16:creationId xmlns:a16="http://schemas.microsoft.com/office/drawing/2014/main" id="{1985A5AB-8519-52AB-249D-3973BD99335D}"/>
              </a:ext>
            </a:extLst>
          </p:cNvPr>
          <p:cNvSpPr/>
          <p:nvPr/>
        </p:nvSpPr>
        <p:spPr>
          <a:xfrm>
            <a:off x="7021575" y="111023"/>
            <a:ext cx="1184677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Chocolate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Google Shape;201;p7">
            <a:extLst>
              <a:ext uri="{FF2B5EF4-FFF2-40B4-BE49-F238E27FC236}">
                <a16:creationId xmlns:a16="http://schemas.microsoft.com/office/drawing/2014/main" id="{82EA2A79-1309-C233-B03E-0D1776727257}"/>
              </a:ext>
            </a:extLst>
          </p:cNvPr>
          <p:cNvSpPr/>
          <p:nvPr/>
        </p:nvSpPr>
        <p:spPr>
          <a:xfrm>
            <a:off x="7021574" y="1474080"/>
            <a:ext cx="1327643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Foodservice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Google Shape;201;p7">
            <a:extLst>
              <a:ext uri="{FF2B5EF4-FFF2-40B4-BE49-F238E27FC236}">
                <a16:creationId xmlns:a16="http://schemas.microsoft.com/office/drawing/2014/main" id="{FB167FD7-8A55-93CF-ECB2-D8BA7FA6DD3D}"/>
              </a:ext>
            </a:extLst>
          </p:cNvPr>
          <p:cNvSpPr/>
          <p:nvPr/>
        </p:nvSpPr>
        <p:spPr>
          <a:xfrm>
            <a:off x="7021574" y="3056621"/>
            <a:ext cx="1327643" cy="33210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140494" tIns="16200" rIns="140494" bIns="16200" anchor="ctr" anchorCtr="0">
            <a:noAutofit/>
          </a:bodyPr>
          <a:lstStyle/>
          <a:p>
            <a:pPr defTabSz="914378">
              <a:lnSpc>
                <a:spcPct val="90000"/>
              </a:lnSpc>
              <a:buClr>
                <a:srgbClr val="FFFFFF"/>
              </a:buClr>
              <a:buSzPts val="1500"/>
            </a:pPr>
            <a:r>
              <a:rPr lang="en-US" sz="1125" b="1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Cook-Chill</a:t>
            </a:r>
            <a:endParaRPr lang="en-US" sz="10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99C40AFD-E940-37FB-FFF6-75D6B1605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Blast Chillers/Shock Freezers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8AB97D-3586-0624-E4BE-08CEC9E325F2}"/>
              </a:ext>
            </a:extLst>
          </p:cNvPr>
          <p:cNvSpPr txBox="1"/>
          <p:nvPr/>
        </p:nvSpPr>
        <p:spPr>
          <a:xfrm>
            <a:off x="330929" y="994758"/>
            <a:ext cx="434096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Specify for food safety, leverage for productivity!</a:t>
            </a:r>
          </a:p>
          <a:p>
            <a:pPr defTabSz="914378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378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Models range from modular walk-ins to countertop, undercounter, and standalone models to meet desired capacities</a:t>
            </a:r>
          </a:p>
          <a:p>
            <a:pPr defTabSz="914378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914378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Ambient chill method for rapid temperature pull 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D251D0-4F56-92B7-1653-39B5BC8E29F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7910" y="3049225"/>
            <a:ext cx="4707002" cy="175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520386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785A9352-915B-468D-8014-3FA419EEDD3C}"/>
              </a:ext>
            </a:extLst>
          </p:cNvPr>
          <p:cNvSpPr txBox="1"/>
          <p:nvPr/>
        </p:nvSpPr>
        <p:spPr>
          <a:xfrm>
            <a:off x="434283" y="3541495"/>
            <a:ext cx="54534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 </a:t>
            </a:r>
            <a:r>
              <a:rPr lang="en-US" sz="1050" dirty="0">
                <a:solidFill>
                  <a:schemeClr val="accent2"/>
                </a:solidFill>
              </a:rPr>
              <a:t>R290</a:t>
            </a:r>
            <a:endParaRPr lang="en-US" sz="1050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A14AEA03-7FC5-4C78-B054-322EE9EC0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9821" y="201410"/>
            <a:ext cx="5617035" cy="290883"/>
          </a:xfrm>
        </p:spPr>
        <p:txBody>
          <a:bodyPr>
            <a:noAutofit/>
          </a:bodyPr>
          <a:lstStyle/>
          <a:p>
            <a:r>
              <a:rPr lang="en-US"/>
              <a:t>PBF Self-Contained &amp; Modular Offerings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12050F-04E3-4101-9B21-2B6F504CC46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40774" y="737535"/>
            <a:ext cx="5777955" cy="16383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1500">
                <a:latin typeface="Montserrat" panose="00000500000000000000" pitchFamily="2" charset="0"/>
              </a:rPr>
              <a:t>An intuitive and complete family of blast chillers and shock freezers from the </a:t>
            </a:r>
            <a:r>
              <a:rPr lang="en-US" sz="1500">
                <a:solidFill>
                  <a:srgbClr val="00B050"/>
                </a:solidFill>
                <a:latin typeface="Montserrat" panose="00000500000000000000" pitchFamily="2" charset="0"/>
              </a:rPr>
              <a:t>GREEN PBF4.0 R290 </a:t>
            </a:r>
            <a:r>
              <a:rPr lang="en-US" sz="1500">
                <a:latin typeface="Montserrat" panose="00000500000000000000" pitchFamily="2" charset="0"/>
              </a:rPr>
              <a:t>refrigerant undercounter unit to our fully customized modular units capable of chilling up to 1200-lbs in just 90 minutes!</a:t>
            </a:r>
            <a:endParaRPr lang="en-US" sz="788">
              <a:latin typeface="Montserrat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3DA207-257F-4973-83AD-AC90DB04EECB}"/>
              </a:ext>
            </a:extLst>
          </p:cNvPr>
          <p:cNvSpPr txBox="1"/>
          <p:nvPr/>
        </p:nvSpPr>
        <p:spPr>
          <a:xfrm>
            <a:off x="589662" y="4815132"/>
            <a:ext cx="3896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+mj-lt"/>
              </a:rPr>
              <a:t>4.0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F03C08-4327-4900-8124-79CC0D732214}"/>
              </a:ext>
            </a:extLst>
          </p:cNvPr>
          <p:cNvSpPr txBox="1"/>
          <p:nvPr/>
        </p:nvSpPr>
        <p:spPr>
          <a:xfrm>
            <a:off x="1615773" y="4812020"/>
            <a:ext cx="38023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+mj-lt"/>
              </a:rPr>
              <a:t>5.0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54E74BF-8F14-4D4B-A04E-EF3835251D6F}"/>
              </a:ext>
            </a:extLst>
          </p:cNvPr>
          <p:cNvSpPr txBox="1"/>
          <p:nvPr/>
        </p:nvSpPr>
        <p:spPr>
          <a:xfrm>
            <a:off x="2632482" y="4812020"/>
            <a:ext cx="38183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7.0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9C0E2BF-47C2-4F4B-8DBF-C0D2EC216012}"/>
              </a:ext>
            </a:extLst>
          </p:cNvPr>
          <p:cNvSpPr txBox="1"/>
          <p:nvPr/>
        </p:nvSpPr>
        <p:spPr>
          <a:xfrm>
            <a:off x="3574177" y="4812020"/>
            <a:ext cx="4283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12.0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18C3B35-BFF0-4C72-A724-88E2708C7B64}"/>
              </a:ext>
            </a:extLst>
          </p:cNvPr>
          <p:cNvSpPr txBox="1"/>
          <p:nvPr/>
        </p:nvSpPr>
        <p:spPr>
          <a:xfrm>
            <a:off x="4562358" y="4812020"/>
            <a:ext cx="4283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15.0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0A60C3-C486-4742-9976-824B4BAB4C1E}"/>
              </a:ext>
            </a:extLst>
          </p:cNvPr>
          <p:cNvSpPr txBox="1"/>
          <p:nvPr/>
        </p:nvSpPr>
        <p:spPr>
          <a:xfrm>
            <a:off x="5843105" y="4816040"/>
            <a:ext cx="46519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>
                <a:latin typeface="+mj-lt"/>
              </a:rPr>
              <a:t>20.1</a:t>
            </a:r>
            <a:r>
              <a:rPr lang="en-US" sz="105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358996-A732-428B-955C-F83D8BE879A2}"/>
              </a:ext>
            </a:extLst>
          </p:cNvPr>
          <p:cNvSpPr txBox="1"/>
          <p:nvPr/>
        </p:nvSpPr>
        <p:spPr>
          <a:xfrm>
            <a:off x="7094014" y="4827370"/>
            <a:ext cx="15744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latin typeface="+mj-lt"/>
              </a:rPr>
              <a:t>250 | 450 | 850 | 1200</a:t>
            </a:r>
          </a:p>
        </p:txBody>
      </p:sp>
      <p:pic>
        <p:nvPicPr>
          <p:cNvPr id="7" name="Picture 6" descr="A picture containing text, appliance, air conditioner&#10;&#10;Description automatically generated">
            <a:extLst>
              <a:ext uri="{FF2B5EF4-FFF2-40B4-BE49-F238E27FC236}">
                <a16:creationId xmlns:a16="http://schemas.microsoft.com/office/drawing/2014/main" id="{EAA63C5F-E830-4954-BE14-F4B029E0EB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3" y="3541495"/>
            <a:ext cx="1388229" cy="1388229"/>
          </a:xfrm>
          <a:prstGeom prst="rect">
            <a:avLst/>
          </a:prstGeom>
        </p:spPr>
      </p:pic>
      <p:pic>
        <p:nvPicPr>
          <p:cNvPr id="37" name="Picture 36" descr="A picture containing electronics, camera&#10;&#10;Description automatically generated">
            <a:extLst>
              <a:ext uri="{FF2B5EF4-FFF2-40B4-BE49-F238E27FC236}">
                <a16:creationId xmlns:a16="http://schemas.microsoft.com/office/drawing/2014/main" id="{7D1C22D3-B324-469E-B708-B0E926A5CA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23" t="15044" r="25552" b="15947"/>
          <a:stretch/>
        </p:blipFill>
        <p:spPr>
          <a:xfrm>
            <a:off x="6699913" y="2599490"/>
            <a:ext cx="2444087" cy="22281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B7F311-AF30-DA7A-B82A-461A69851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4014" y="112068"/>
            <a:ext cx="1920406" cy="542591"/>
          </a:xfrm>
          <a:prstGeom prst="rect">
            <a:avLst/>
          </a:prstGeom>
        </p:spPr>
      </p:pic>
      <p:pic>
        <p:nvPicPr>
          <p:cNvPr id="5" name="Picture 4" descr="A white rectangular object with a square window&#10;&#10;AI-generated content may be incorrect.">
            <a:extLst>
              <a:ext uri="{FF2B5EF4-FFF2-40B4-BE49-F238E27FC236}">
                <a16:creationId xmlns:a16="http://schemas.microsoft.com/office/drawing/2014/main" id="{343DD0B8-921D-9E5F-C01D-2157CEC28A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4329" r="33148"/>
          <a:stretch>
            <a:fillRect/>
          </a:stretch>
        </p:blipFill>
        <p:spPr>
          <a:xfrm>
            <a:off x="4382454" y="2276047"/>
            <a:ext cx="836407" cy="2571750"/>
          </a:xfrm>
          <a:prstGeom prst="rect">
            <a:avLst/>
          </a:prstGeom>
        </p:spPr>
      </p:pic>
      <p:pic>
        <p:nvPicPr>
          <p:cNvPr id="9" name="Picture 8" descr="A white rectangular object with a square window&#10;&#10;AI-generated content may be incorrect.">
            <a:extLst>
              <a:ext uri="{FF2B5EF4-FFF2-40B4-BE49-F238E27FC236}">
                <a16:creationId xmlns:a16="http://schemas.microsoft.com/office/drawing/2014/main" id="{6A866F7A-C444-CDC3-AC60-0508CD85AB8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2593" r="28453"/>
          <a:stretch>
            <a:fillRect/>
          </a:stretch>
        </p:blipFill>
        <p:spPr>
          <a:xfrm>
            <a:off x="3295524" y="2279678"/>
            <a:ext cx="1001824" cy="2571750"/>
          </a:xfrm>
          <a:prstGeom prst="rect">
            <a:avLst/>
          </a:prstGeom>
        </p:spPr>
      </p:pic>
      <p:pic>
        <p:nvPicPr>
          <p:cNvPr id="13" name="Picture 12" descr="A white rectangular object with a screen on it&#10;&#10;AI-generated content may be incorrect.">
            <a:extLst>
              <a:ext uri="{FF2B5EF4-FFF2-40B4-BE49-F238E27FC236}">
                <a16:creationId xmlns:a16="http://schemas.microsoft.com/office/drawing/2014/main" id="{8D9D7D61-38E9-4546-C997-1B3FD472422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2147" t="42825" r="32079"/>
          <a:stretch>
            <a:fillRect/>
          </a:stretch>
        </p:blipFill>
        <p:spPr>
          <a:xfrm>
            <a:off x="2368216" y="3463199"/>
            <a:ext cx="868582" cy="1388229"/>
          </a:xfrm>
          <a:prstGeom prst="rect">
            <a:avLst/>
          </a:prstGeom>
        </p:spPr>
      </p:pic>
      <p:pic>
        <p:nvPicPr>
          <p:cNvPr id="14" name="Picture 13" descr="A machine on wheels with a black background">
            <a:extLst>
              <a:ext uri="{FF2B5EF4-FFF2-40B4-BE49-F238E27FC236}">
                <a16:creationId xmlns:a16="http://schemas.microsoft.com/office/drawing/2014/main" id="{CD9881F6-4B12-B0C1-10CC-4EFF0B5816B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3329" t="55074" r="32378"/>
          <a:stretch>
            <a:fillRect/>
          </a:stretch>
        </p:blipFill>
        <p:spPr>
          <a:xfrm>
            <a:off x="1355786" y="3628576"/>
            <a:ext cx="933451" cy="1222852"/>
          </a:xfrm>
          <a:prstGeom prst="rect">
            <a:avLst/>
          </a:prstGeom>
        </p:spPr>
      </p:pic>
      <p:pic>
        <p:nvPicPr>
          <p:cNvPr id="17" name="Picture 16" descr="A white refrigerator with a vent&#10;&#10;AI-generated content may be incorrect.">
            <a:extLst>
              <a:ext uri="{FF2B5EF4-FFF2-40B4-BE49-F238E27FC236}">
                <a16:creationId xmlns:a16="http://schemas.microsoft.com/office/drawing/2014/main" id="{F3DF4376-EB43-FD8E-3F32-FC89E27BE8E6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8712" t="11111" r="28519" b="3607"/>
          <a:stretch>
            <a:fillRect/>
          </a:stretch>
        </p:blipFill>
        <p:spPr>
          <a:xfrm>
            <a:off x="5423641" y="2394874"/>
            <a:ext cx="1237412" cy="2467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11106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BC76E2-B68A-4FB8-8CD7-3664047A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78" y="225094"/>
            <a:ext cx="5617035" cy="290883"/>
          </a:xfrm>
        </p:spPr>
        <p:txBody>
          <a:bodyPr>
            <a:no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More Powerful Than the Rest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999C566-2A4D-4327-A165-E7B7F011DB8E}"/>
              </a:ext>
            </a:extLst>
          </p:cNvPr>
          <p:cNvSpPr txBox="1">
            <a:spLocks/>
          </p:cNvSpPr>
          <p:nvPr/>
        </p:nvSpPr>
        <p:spPr>
          <a:xfrm>
            <a:off x="3030225" y="1024218"/>
            <a:ext cx="5773214" cy="3321011"/>
          </a:xfrm>
          <a:prstGeom prst="rect">
            <a:avLst/>
          </a:prstGeom>
          <a:solidFill>
            <a:schemeClr val="bg1"/>
          </a:solidFill>
        </p:spPr>
        <p:txBody>
          <a:bodyPr vert="horz" lIns="68580" tIns="34290" rIns="68580" bIns="34290" rtlCol="0">
            <a:normAutofit/>
          </a:bodyPr>
          <a:lstStyle>
            <a:lvl1pPr marL="282575" indent="-282575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20000"/>
              <a:buFontTx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Most Blast Chillers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 chill food down from 160°F to 37°F in 90 minutes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Requires cooling hot food down to 160°F before blast chilling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Additional wire racks for hotel pan accommodation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Our PBF 3.0, 5.0, 7.0, 12.0, 15.0, &amp; 20.1 Blast Chillers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Can chill food down from 194F to 37F in 90 minutes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One less step for operators that also saves precious time</a:t>
            </a: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Universal pan slides for sheet pans or hotel pans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9C6179D-955F-4DDF-9156-874D845BB8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00"/>
          <a:stretch/>
        </p:blipFill>
        <p:spPr>
          <a:xfrm>
            <a:off x="7175205" y="98911"/>
            <a:ext cx="1919603" cy="543250"/>
          </a:xfrm>
          <a:prstGeom prst="rect">
            <a:avLst/>
          </a:prstGeom>
        </p:spPr>
      </p:pic>
      <p:pic>
        <p:nvPicPr>
          <p:cNvPr id="9" name="Picture 8" descr="A white refrigerator on wheels&#10;&#10;AI-generated content may be incorrect.">
            <a:extLst>
              <a:ext uri="{FF2B5EF4-FFF2-40B4-BE49-F238E27FC236}">
                <a16:creationId xmlns:a16="http://schemas.microsoft.com/office/drawing/2014/main" id="{7406BA41-CD8F-B226-4744-DFB55A8CE5A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710" t="19913" r="24074"/>
          <a:stretch>
            <a:fillRect/>
          </a:stretch>
        </p:blipFill>
        <p:spPr>
          <a:xfrm>
            <a:off x="161925" y="568951"/>
            <a:ext cx="2868300" cy="4574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0862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8806B-F079-83A8-DC6B-180C1864C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PBF20.1 </a:t>
            </a:r>
          </a:p>
        </p:txBody>
      </p:sp>
      <p:pic>
        <p:nvPicPr>
          <p:cNvPr id="9" name="Picture 8" descr="A metal box with a door open&#10;&#10;AI-generated content may be incorrect.">
            <a:extLst>
              <a:ext uri="{FF2B5EF4-FFF2-40B4-BE49-F238E27FC236}">
                <a16:creationId xmlns:a16="http://schemas.microsoft.com/office/drawing/2014/main" id="{9744E773-03B3-0AF3-E506-B30ACA575C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61" t="9219" r="11828"/>
          <a:stretch/>
        </p:blipFill>
        <p:spPr>
          <a:xfrm>
            <a:off x="118662" y="916307"/>
            <a:ext cx="2144336" cy="2745210"/>
          </a:xfrm>
          <a:prstGeom prst="rect">
            <a:avLst/>
          </a:prstGeom>
        </p:spPr>
      </p:pic>
      <p:pic>
        <p:nvPicPr>
          <p:cNvPr id="11" name="Picture 10" descr="A white machine with fans&#10;&#10;AI-generated content may be incorrect.">
            <a:extLst>
              <a:ext uri="{FF2B5EF4-FFF2-40B4-BE49-F238E27FC236}">
                <a16:creationId xmlns:a16="http://schemas.microsoft.com/office/drawing/2014/main" id="{A3E29394-94D5-EA82-0D62-418830136E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757" t="10305" r="19925"/>
          <a:stretch/>
        </p:blipFill>
        <p:spPr>
          <a:xfrm>
            <a:off x="3829538" y="935312"/>
            <a:ext cx="1821535" cy="2754373"/>
          </a:xfrm>
          <a:prstGeom prst="rect">
            <a:avLst/>
          </a:prstGeom>
        </p:spPr>
      </p:pic>
      <p:pic>
        <p:nvPicPr>
          <p:cNvPr id="13" name="Picture 12" descr="A large refrigerator with a door&#10;&#10;AI-generated content may be incorrect.">
            <a:extLst>
              <a:ext uri="{FF2B5EF4-FFF2-40B4-BE49-F238E27FC236}">
                <a16:creationId xmlns:a16="http://schemas.microsoft.com/office/drawing/2014/main" id="{0177B4A1-D857-43A3-7B95-D89BD1657C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392" r="17418"/>
          <a:stretch/>
        </p:blipFill>
        <p:spPr>
          <a:xfrm>
            <a:off x="2284987" y="1803664"/>
            <a:ext cx="1636879" cy="263207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D9366A1-4059-E053-46BC-3BBBE10E51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1073" y="776937"/>
            <a:ext cx="3374265" cy="428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324744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07438C-4119-1430-3F45-E2786A859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934" y="212205"/>
            <a:ext cx="5693095" cy="290883"/>
          </a:xfrm>
        </p:spPr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Modular Blast Chiller Current &amp; Gen. 2</a:t>
            </a:r>
          </a:p>
        </p:txBody>
      </p:sp>
      <p:pic>
        <p:nvPicPr>
          <p:cNvPr id="9" name="Picture 8" descr="A large metal box with blue fans">
            <a:extLst>
              <a:ext uri="{FF2B5EF4-FFF2-40B4-BE49-F238E27FC236}">
                <a16:creationId xmlns:a16="http://schemas.microsoft.com/office/drawing/2014/main" id="{77F970B3-D3C8-C10E-60ED-6464A414DE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26" t="16044" r="31556" b="8592"/>
          <a:stretch/>
        </p:blipFill>
        <p:spPr>
          <a:xfrm>
            <a:off x="257971" y="1151521"/>
            <a:ext cx="1740639" cy="3245704"/>
          </a:xfrm>
          <a:prstGeom prst="rect">
            <a:avLst/>
          </a:prstGeom>
        </p:spPr>
      </p:pic>
      <p:pic>
        <p:nvPicPr>
          <p:cNvPr id="6" name="Picture 5" descr="A rectangular object with a screen&#10;&#10;AI-generated content may be incorrect.">
            <a:extLst>
              <a:ext uri="{FF2B5EF4-FFF2-40B4-BE49-F238E27FC236}">
                <a16:creationId xmlns:a16="http://schemas.microsoft.com/office/drawing/2014/main" id="{329B8F04-1E02-0966-3836-E62D652F41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87" r="36406"/>
          <a:stretch>
            <a:fillRect/>
          </a:stretch>
        </p:blipFill>
        <p:spPr>
          <a:xfrm>
            <a:off x="3281869" y="899708"/>
            <a:ext cx="804930" cy="2905125"/>
          </a:xfrm>
          <a:prstGeom prst="rect">
            <a:avLst/>
          </a:prstGeom>
        </p:spPr>
      </p:pic>
      <p:pic>
        <p:nvPicPr>
          <p:cNvPr id="11" name="Picture 10" descr="A large rectangular white machine with blue fans">
            <a:extLst>
              <a:ext uri="{FF2B5EF4-FFF2-40B4-BE49-F238E27FC236}">
                <a16:creationId xmlns:a16="http://schemas.microsoft.com/office/drawing/2014/main" id="{E50580E4-8C0F-19EB-B5C7-C35215B7AFF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900" t="7207" r="31849" b="7604"/>
          <a:stretch>
            <a:fillRect/>
          </a:stretch>
        </p:blipFill>
        <p:spPr>
          <a:xfrm>
            <a:off x="1943695" y="1246632"/>
            <a:ext cx="1457326" cy="324570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97F54D4-B801-A94B-60D3-F9C42FB6B721}"/>
              </a:ext>
            </a:extLst>
          </p:cNvPr>
          <p:cNvSpPr txBox="1"/>
          <p:nvPr/>
        </p:nvSpPr>
        <p:spPr>
          <a:xfrm>
            <a:off x="4521654" y="1065431"/>
            <a:ext cx="420875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Simplicity of Installation &amp; Better Chilling Outcomes  </a:t>
            </a:r>
          </a:p>
          <a:p>
            <a:pPr defTabSz="914378">
              <a:lnSpc>
                <a:spcPts val="3000"/>
              </a:lnSpc>
            </a:pP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378">
              <a:spcBef>
                <a:spcPts val="600"/>
              </a:spcBef>
              <a:spcAft>
                <a:spcPts val="600"/>
              </a:spcAft>
              <a:buBlip>
                <a:blip r:embed="rId5"/>
              </a:buBlip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Pre-set connection fittings for simplistic installation</a:t>
            </a:r>
          </a:p>
          <a:p>
            <a:pPr marL="285750" indent="-285750" defTabSz="914378">
              <a:spcBef>
                <a:spcPts val="600"/>
              </a:spcBef>
              <a:spcAft>
                <a:spcPts val="600"/>
              </a:spcAft>
              <a:buBlip>
                <a:blip r:embed="rId5"/>
              </a:buBlip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Lower fan energy consumption while providing better cooling capability</a:t>
            </a:r>
          </a:p>
          <a:p>
            <a:pPr marL="285750" indent="-285750" defTabSz="914378">
              <a:spcBef>
                <a:spcPts val="600"/>
              </a:spcBef>
              <a:spcAft>
                <a:spcPts val="600"/>
              </a:spcAft>
              <a:buBlip>
                <a:blip r:embed="rId5"/>
              </a:buBlip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Multiple control board options </a:t>
            </a:r>
          </a:p>
          <a:p>
            <a:pPr marL="285750" indent="-285750" defTabSz="914378">
              <a:spcBef>
                <a:spcPts val="600"/>
              </a:spcBef>
              <a:spcAft>
                <a:spcPts val="600"/>
              </a:spcAft>
              <a:buBlip>
                <a:blip r:embed="rId5"/>
              </a:buBlip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Better air redirect system to maximize cooling</a:t>
            </a:r>
          </a:p>
          <a:p>
            <a:pPr defTabSz="914378"/>
            <a:endParaRPr lang="en-US" dirty="0"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6579430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9"/>
          <p:cNvSpPr txBox="1"/>
          <p:nvPr/>
        </p:nvSpPr>
        <p:spPr>
          <a:xfrm>
            <a:off x="521494" y="414339"/>
            <a:ext cx="8176193" cy="945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78">
              <a:lnSpc>
                <a:spcPct val="90000"/>
              </a:lnSpc>
            </a:pPr>
            <a:r>
              <a:rPr lang="en-US" sz="3000" b="1" dirty="0">
                <a:solidFill>
                  <a:srgbClr val="EAAA00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Current Modular Blast Chillers – </a:t>
            </a:r>
            <a:br>
              <a:rPr lang="en-US" sz="3000" b="1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</a:br>
            <a:r>
              <a:rPr lang="en-US" sz="3000" b="1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Customizable Configurations</a:t>
            </a:r>
            <a:br>
              <a:rPr lang="en-US" sz="3000" b="1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</a:br>
            <a:endParaRPr lang="en-US" sz="82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0" name="Google Shape;430;p29"/>
          <p:cNvCxnSpPr/>
          <p:nvPr/>
        </p:nvCxnSpPr>
        <p:spPr>
          <a:xfrm>
            <a:off x="523986" y="1342385"/>
            <a:ext cx="8073629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434" name="Google Shape;434;p29"/>
          <p:cNvSpPr txBox="1"/>
          <p:nvPr/>
        </p:nvSpPr>
        <p:spPr>
          <a:xfrm>
            <a:off x="726540" y="1439600"/>
            <a:ext cx="2236302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en-US" sz="1200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Roll-through examples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5" name="Google Shape;435;p29"/>
          <p:cNvSpPr txBox="1"/>
          <p:nvPr/>
        </p:nvSpPr>
        <p:spPr>
          <a:xfrm>
            <a:off x="5319247" y="1439599"/>
            <a:ext cx="2473872" cy="221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914378">
              <a:lnSpc>
                <a:spcPct val="120000"/>
              </a:lnSpc>
            </a:pPr>
            <a:r>
              <a:rPr lang="en-US" sz="1200">
                <a:latin typeface="Arial" panose="020B0604020202020204" pitchFamily="34" charset="0"/>
                <a:ea typeface="Poppins Light"/>
                <a:cs typeface="Arial" panose="020B0604020202020204" pitchFamily="34" charset="0"/>
                <a:sym typeface="Poppins Light"/>
              </a:rPr>
              <a:t>Integrated examples</a:t>
            </a:r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E6DE51-907C-F0D1-8B2B-AB978582A5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527" t="53616" r="37934" b="8333"/>
          <a:stretch/>
        </p:blipFill>
        <p:spPr>
          <a:xfrm>
            <a:off x="575736" y="1837538"/>
            <a:ext cx="3866312" cy="3305963"/>
          </a:xfrm>
          <a:prstGeom prst="rect">
            <a:avLst/>
          </a:prstGeom>
        </p:spPr>
      </p:pic>
      <p:pic>
        <p:nvPicPr>
          <p:cNvPr id="4" name="Picture 3" descr="A diagram of evaporator rolls&#10;&#10;Description automatically generated">
            <a:extLst>
              <a:ext uri="{FF2B5EF4-FFF2-40B4-BE49-F238E27FC236}">
                <a16:creationId xmlns:a16="http://schemas.microsoft.com/office/drawing/2014/main" id="{C1A0709E-47D9-81AA-B740-0641EC33B7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399" t="66256" r="6380" b="9975"/>
          <a:stretch/>
        </p:blipFill>
        <p:spPr>
          <a:xfrm>
            <a:off x="5142773" y="1741198"/>
            <a:ext cx="3507501" cy="294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02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926143-20C3-5CDC-EF40-82CBC9DAC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PBF1200 XL Design Drawing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2C454F-21A4-0D74-EEE4-8D3E7AC88E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01" r="8471"/>
          <a:stretch>
            <a:fillRect/>
          </a:stretch>
        </p:blipFill>
        <p:spPr>
          <a:xfrm>
            <a:off x="83862" y="625231"/>
            <a:ext cx="3444949" cy="4518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2BA8AE-7770-CC98-15B4-48DAD89ECF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4949" y="1609117"/>
            <a:ext cx="5615189" cy="35343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79D073-ED6E-3D36-A0BE-F300231707DD}"/>
              </a:ext>
            </a:extLst>
          </p:cNvPr>
          <p:cNvSpPr txBox="1"/>
          <p:nvPr/>
        </p:nvSpPr>
        <p:spPr>
          <a:xfrm>
            <a:off x="3206981" y="524683"/>
            <a:ext cx="56930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XL Modular Blast Chillers </a:t>
            </a:r>
          </a:p>
          <a:p>
            <a:pPr marL="285750" indent="-285750" defTabSz="914378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Standard doors are 40” wide to accommodate the largest Rational Carts</a:t>
            </a:r>
          </a:p>
          <a:p>
            <a:pPr marL="285750" indent="-285750" defTabSz="914378">
              <a:buFont typeface="Arial" panose="020B0604020202020204" pitchFamily="34" charset="0"/>
              <a:buChar char="•"/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XL Spec Sheets with updated cabinet sizes</a:t>
            </a:r>
          </a:p>
          <a:p>
            <a:pPr marL="285750" indent="-285750" defTabSz="914378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defTabSz="914378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820425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6E9C1-1706-9B7B-5F7D-9C9DF56CC3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8060BAA-3BC2-456C-6BC0-6DC04C7A0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74117" y="1535277"/>
            <a:ext cx="6303959" cy="166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23809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Minimal Marketing by Slidesgo XL">
  <a:themeElements>
    <a:clrScheme name="Simple Light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00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FFF"/>
      </a:accent5>
      <a:accent6>
        <a:srgbClr val="212121"/>
      </a:accent6>
      <a:hlink>
        <a:srgbClr val="000000"/>
      </a:hlink>
      <a:folHlink>
        <a:srgbClr val="0097A7"/>
      </a:folHlink>
    </a:clrScheme>
    <a:fontScheme name="Custom 1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veridge PrepRite Deck_2026" id="{58897E18-22F2-4AB5-890E-1DAD3A476994}" vid="{0CF4E1A1-59BA-4E6E-ABF3-98E0E525617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559106b-4afe-4386-9f78-f93c8a1e7c75" xsi:nil="true"/>
    <lcf76f155ced4ddcb4097134ff3c332f xmlns="89f57a81-e87e-4fc0-ade1-f1f575d916f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33FB80EFFB0B64AA68A687F810AC8B3" ma:contentTypeVersion="14" ma:contentTypeDescription="Create a new document." ma:contentTypeScope="" ma:versionID="93b6d94c36e0c5946b4bb2e4251c5af2">
  <xsd:schema xmlns:xsd="http://www.w3.org/2001/XMLSchema" xmlns:xs="http://www.w3.org/2001/XMLSchema" xmlns:p="http://schemas.microsoft.com/office/2006/metadata/properties" xmlns:ns2="89f57a81-e87e-4fc0-ade1-f1f575d916f1" xmlns:ns3="6559106b-4afe-4386-9f78-f93c8a1e7c75" targetNamespace="http://schemas.microsoft.com/office/2006/metadata/properties" ma:root="true" ma:fieldsID="eebe88990d2984465c56bd740084c9f7" ns2:_="" ns3:_="">
    <xsd:import namespace="89f57a81-e87e-4fc0-ade1-f1f575d916f1"/>
    <xsd:import namespace="6559106b-4afe-4386-9f78-f93c8a1e7c7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f57a81-e87e-4fc0-ade1-f1f575d916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4911a7a8-84c2-4cb1-900c-68e95c230a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59106b-4afe-4386-9f78-f93c8a1e7c75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2c5b96e-a991-491f-ae3e-9114e1f239dc}" ma:internalName="TaxCatchAll" ma:showField="CatchAllData" ma:web="6559106b-4afe-4386-9f78-f93c8a1e7c7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0AEB2E-A277-4750-8DD5-873881D24F07}">
  <ds:schemaRefs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6559106b-4afe-4386-9f78-f93c8a1e7c75"/>
    <ds:schemaRef ds:uri="89f57a81-e87e-4fc0-ade1-f1f575d916f1"/>
  </ds:schemaRefs>
</ds:datastoreItem>
</file>

<file path=customXml/itemProps2.xml><?xml version="1.0" encoding="utf-8"?>
<ds:datastoreItem xmlns:ds="http://schemas.openxmlformats.org/officeDocument/2006/customXml" ds:itemID="{CBA6E14B-30DB-4EF6-90E4-8A68519508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f57a81-e87e-4fc0-ade1-f1f575d916f1"/>
    <ds:schemaRef ds:uri="6559106b-4afe-4386-9f78-f93c8a1e7c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456001-3F49-4A2F-BB44-F7270F39B6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1084</Words>
  <Application>Microsoft Office PowerPoint</Application>
  <PresentationFormat>On-screen Show (16:9)</PresentationFormat>
  <Paragraphs>137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Bebas Neue</vt:lpstr>
      <vt:lpstr>Wingdings 2</vt:lpstr>
      <vt:lpstr>Montserrat</vt:lpstr>
      <vt:lpstr>Overpass</vt:lpstr>
      <vt:lpstr>Minimal Marketing by Slidesgo XL</vt:lpstr>
      <vt:lpstr>PowerPoint Presentation</vt:lpstr>
      <vt:lpstr>Blast Chillers/Shock Freezers</vt:lpstr>
      <vt:lpstr>PBF Self-Contained &amp; Modular Offerings </vt:lpstr>
      <vt:lpstr>More Powerful Than the Rest</vt:lpstr>
      <vt:lpstr>PBF20.1 </vt:lpstr>
      <vt:lpstr>Modular Blast Chiller Current &amp; Gen. 2</vt:lpstr>
      <vt:lpstr>PowerPoint Presentation</vt:lpstr>
      <vt:lpstr>PBF1200 XL Design Drawing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Blast Chillers/Shock Freezers</vt:lpstr>
      <vt:lpstr>The Compact Powerhouse for Seamless Chilling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minimalIST marketing</dc:title>
  <dc:creator>Danielle Morrison</dc:creator>
  <cp:lastModifiedBy>cloudconvert_11</cp:lastModifiedBy>
  <cp:revision>6</cp:revision>
  <dcterms:modified xsi:type="dcterms:W3CDTF">2026-07-08T14:32:08Z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0x010100233FB80EFFB0B64AA68A687F810AC8B3</vt:lpwstr>
  </property>
  <property fmtid="{D5CDD505-2E9C-101B-9397-08002B2CF9AE}" pid="3" name="MediaServiceImageTags">
    <vt:lpwstr/>
  </property>
</Properties>
</file>